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media/image49.jpg" ContentType="image/jpg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3"/>
  </p:notesMasterIdLst>
  <p:sldIdLst>
    <p:sldId id="256" r:id="rId2"/>
    <p:sldId id="257" r:id="rId3"/>
    <p:sldId id="269" r:id="rId4"/>
    <p:sldId id="258" r:id="rId5"/>
    <p:sldId id="259" r:id="rId6"/>
    <p:sldId id="260" r:id="rId7"/>
    <p:sldId id="302" r:id="rId8"/>
    <p:sldId id="3863" r:id="rId9"/>
    <p:sldId id="3864" r:id="rId10"/>
    <p:sldId id="262" r:id="rId11"/>
    <p:sldId id="263" r:id="rId12"/>
    <p:sldId id="264" r:id="rId13"/>
    <p:sldId id="265" r:id="rId14"/>
    <p:sldId id="303" r:id="rId15"/>
    <p:sldId id="267" r:id="rId16"/>
    <p:sldId id="268" r:id="rId17"/>
    <p:sldId id="3860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84" r:id="rId27"/>
    <p:sldId id="285" r:id="rId28"/>
    <p:sldId id="299" r:id="rId29"/>
    <p:sldId id="300" r:id="rId30"/>
    <p:sldId id="301" r:id="rId31"/>
    <p:sldId id="289" r:id="rId32"/>
    <p:sldId id="290" r:id="rId33"/>
    <p:sldId id="291" r:id="rId34"/>
    <p:sldId id="323" r:id="rId35"/>
    <p:sldId id="325" r:id="rId36"/>
    <p:sldId id="326" r:id="rId37"/>
    <p:sldId id="327" r:id="rId38"/>
    <p:sldId id="328" r:id="rId39"/>
    <p:sldId id="329" r:id="rId40"/>
    <p:sldId id="330" r:id="rId41"/>
    <p:sldId id="331" r:id="rId42"/>
    <p:sldId id="332" r:id="rId43"/>
    <p:sldId id="333" r:id="rId44"/>
    <p:sldId id="334" r:id="rId45"/>
    <p:sldId id="3858" r:id="rId46"/>
    <p:sldId id="3859" r:id="rId47"/>
    <p:sldId id="278" r:id="rId48"/>
    <p:sldId id="279" r:id="rId49"/>
    <p:sldId id="280" r:id="rId50"/>
    <p:sldId id="281" r:id="rId51"/>
    <p:sldId id="282" r:id="rId52"/>
    <p:sldId id="283" r:id="rId53"/>
    <p:sldId id="3862" r:id="rId54"/>
    <p:sldId id="292" r:id="rId55"/>
    <p:sldId id="294" r:id="rId56"/>
    <p:sldId id="293" r:id="rId57"/>
    <p:sldId id="295" r:id="rId58"/>
    <p:sldId id="296" r:id="rId59"/>
    <p:sldId id="297" r:id="rId60"/>
    <p:sldId id="298" r:id="rId61"/>
    <p:sldId id="3861" r:id="rId62"/>
  </p:sldIdLst>
  <p:sldSz cx="12192000" cy="6858000"/>
  <p:notesSz cx="6858000" cy="9144000"/>
  <p:embeddedFontLst>
    <p:embeddedFont>
      <p:font typeface="Calibri" panose="020F0502020204030204" pitchFamily="34" charset="0"/>
      <p:regular r:id="rId64"/>
      <p:bold r:id="rId65"/>
      <p:italic r:id="rId66"/>
      <p:boldItalic r:id="rId67"/>
    </p:embeddedFont>
    <p:embeddedFont>
      <p:font typeface="Helvetica Neue" panose="020B0604020202020204" charset="0"/>
      <p:regular r:id="rId68"/>
      <p:bold r:id="rId69"/>
      <p:italic r:id="rId70"/>
      <p:boldItalic r:id="rId7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2" roundtripDataSignature="AMtx7mja6mQ1XReF3gHnfacgUUrLm2rFKw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F8370BB-FD86-81BF-2901-84C84DA1C284}" name="Abhijith Mundanad Narayanan" initials="AN" userId="t8lPuOcXp/loo/vmdUlseFWEp50rflkJpvN6jmVkWp8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2CA440D-852A-4468-8B22-E58B57088891}">
  <a:tblStyle styleId="{72CA440D-852A-4468-8B22-E58B57088891}" styleName="Table_0">
    <a:wholeTbl>
      <a:tcTxStyle b="off" i="off">
        <a:font>
          <a:latin typeface="Arial"/>
          <a:ea typeface="Arial"/>
          <a:cs typeface="Arial"/>
        </a:font>
        <a:schemeClr val="accent2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BDAE3"/>
          </a:solidFill>
        </a:fill>
      </a:tcStyle>
    </a:wholeTbl>
    <a:band1H>
      <a:tcTxStyle/>
      <a:tcStyle>
        <a:tcBdr/>
      </a:tcStyle>
    </a:band1H>
    <a:band2H>
      <a:tcTxStyle b="off" i="off"/>
      <a:tcStyle>
        <a:tcBdr/>
        <a:fill>
          <a:solidFill>
            <a:srgbClr val="E7EDF2"/>
          </a:solidFill>
        </a:fill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7C12338-CF9B-4C0E-A2FC-8A49ADE8BE89}" styleName="Table_1">
    <a:wholeTbl>
      <a:tcTxStyle b="off" i="off">
        <a:font>
          <a:latin typeface="Arial"/>
          <a:ea typeface="Arial"/>
          <a:cs typeface="Arial"/>
        </a:font>
        <a:schemeClr val="accent2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CBDAE3"/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  <a:fill>
          <a:solidFill>
            <a:srgbClr val="E7EDF2"/>
          </a:solidFill>
        </a:fill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B640C7AF-6AE5-441B-8B25-86D39BFC44EE}" styleName="Table_2">
    <a:wholeTbl>
      <a:tcTxStyle b="off" i="off">
        <a:font>
          <a:latin typeface="Helvetica"/>
          <a:ea typeface="Helvetica"/>
          <a:cs typeface="Helvetica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7EDF2"/>
          </a:solidFill>
        </a:fill>
      </a:tcStyle>
    </a:wholeTbl>
    <a:band1H>
      <a:tcTxStyle/>
      <a:tcStyle>
        <a:tcBdr/>
        <a:fill>
          <a:solidFill>
            <a:srgbClr val="CBDAE3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BDAE3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Helvetica"/>
          <a:ea typeface="Helvetica"/>
          <a:cs typeface="Helvetica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94660"/>
  </p:normalViewPr>
  <p:slideViewPr>
    <p:cSldViewPr snapToGrid="0">
      <p:cViewPr>
        <p:scale>
          <a:sx n="75" d="100"/>
          <a:sy n="75" d="100"/>
        </p:scale>
        <p:origin x="1962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font" Target="fonts/font5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3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2.fntdata"/><Relationship Id="rId73" Type="http://schemas.openxmlformats.org/officeDocument/2006/relationships/presProps" Target="presProps.xml"/><Relationship Id="rId78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1.fntdata"/><Relationship Id="rId69" Type="http://schemas.openxmlformats.org/officeDocument/2006/relationships/font" Target="fonts/font6.fntdata"/><Relationship Id="rId77" Type="http://schemas.microsoft.com/office/2016/11/relationships/changesInfo" Target="changesInfos/changesInfo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7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tzichristos, Christos [RNDBE NON-J&amp;J]" userId="28deebfa-7357-4f2d-a0bd-afef2f285894" providerId="ADAL" clId="{8600D069-8454-4E28-A5A2-AC64F1CD52A7}"/>
    <pc:docChg chg="undo custSel modSld">
      <pc:chgData name="Chatzichristos, Christos [RNDBE NON-J&amp;J]" userId="28deebfa-7357-4f2d-a0bd-afef2f285894" providerId="ADAL" clId="{8600D069-8454-4E28-A5A2-AC64F1CD52A7}" dt="2021-11-08T19:59:11.497" v="12" actId="20577"/>
      <pc:docMkLst>
        <pc:docMk/>
      </pc:docMkLst>
      <pc:sldChg chg="modSp mod">
        <pc:chgData name="Chatzichristos, Christos [RNDBE NON-J&amp;J]" userId="28deebfa-7357-4f2d-a0bd-afef2f285894" providerId="ADAL" clId="{8600D069-8454-4E28-A5A2-AC64F1CD52A7}" dt="2021-11-08T19:58:58.982" v="11" actId="20577"/>
        <pc:sldMkLst>
          <pc:docMk/>
          <pc:sldMk cId="0" sldId="256"/>
        </pc:sldMkLst>
        <pc:spChg chg="mod">
          <ac:chgData name="Chatzichristos, Christos [RNDBE NON-J&amp;J]" userId="28deebfa-7357-4f2d-a0bd-afef2f285894" providerId="ADAL" clId="{8600D069-8454-4E28-A5A2-AC64F1CD52A7}" dt="2021-11-08T19:58:58.982" v="11" actId="20577"/>
          <ac:spMkLst>
            <pc:docMk/>
            <pc:sldMk cId="0" sldId="256"/>
            <ac:spMk id="92" creationId="{00000000-0000-0000-0000-000000000000}"/>
          </ac:spMkLst>
        </pc:spChg>
      </pc:sldChg>
      <pc:sldChg chg="modSp mod">
        <pc:chgData name="Chatzichristos, Christos [RNDBE NON-J&amp;J]" userId="28deebfa-7357-4f2d-a0bd-afef2f285894" providerId="ADAL" clId="{8600D069-8454-4E28-A5A2-AC64F1CD52A7}" dt="2021-11-08T19:59:11.497" v="12" actId="20577"/>
        <pc:sldMkLst>
          <pc:docMk/>
          <pc:sldMk cId="0" sldId="257"/>
        </pc:sldMkLst>
        <pc:spChg chg="mod">
          <ac:chgData name="Chatzichristos, Christos [RNDBE NON-J&amp;J]" userId="28deebfa-7357-4f2d-a0bd-afef2f285894" providerId="ADAL" clId="{8600D069-8454-4E28-A5A2-AC64F1CD52A7}" dt="2021-11-08T19:59:11.497" v="12" actId="20577"/>
          <ac:spMkLst>
            <pc:docMk/>
            <pc:sldMk cId="0" sldId="257"/>
            <ac:spMk id="97" creationId="{00000000-0000-0000-0000-000000000000}"/>
          </ac:spMkLst>
        </pc:spChg>
      </pc:sldChg>
    </pc:docChg>
  </pc:docChgLst>
  <pc:docChgLst>
    <pc:chgData name="Chatzichristos, Christos [RNDBE NON-J&amp;J]" userId="28deebfa-7357-4f2d-a0bd-afef2f285894" providerId="ADAL" clId="{941D4CBB-CC47-48B8-9986-7118A517A064}"/>
    <pc:docChg chg="undo custSel addSld modSld sldOrd">
      <pc:chgData name="Chatzichristos, Christos [RNDBE NON-J&amp;J]" userId="28deebfa-7357-4f2d-a0bd-afef2f285894" providerId="ADAL" clId="{941D4CBB-CC47-48B8-9986-7118A517A064}" dt="2022-03-02T13:08:27.037" v="552" actId="20577"/>
      <pc:docMkLst>
        <pc:docMk/>
      </pc:docMkLst>
      <pc:sldChg chg="addSp modSp mod">
        <pc:chgData name="Chatzichristos, Christos [RNDBE NON-J&amp;J]" userId="28deebfa-7357-4f2d-a0bd-afef2f285894" providerId="ADAL" clId="{941D4CBB-CC47-48B8-9986-7118A517A064}" dt="2022-03-02T12:55:55.522" v="261" actId="20577"/>
        <pc:sldMkLst>
          <pc:docMk/>
          <pc:sldMk cId="0" sldId="256"/>
        </pc:sldMkLst>
        <pc:spChg chg="add mod">
          <ac:chgData name="Chatzichristos, Christos [RNDBE NON-J&amp;J]" userId="28deebfa-7357-4f2d-a0bd-afef2f285894" providerId="ADAL" clId="{941D4CBB-CC47-48B8-9986-7118A517A064}" dt="2022-03-02T12:55:55.522" v="261" actId="20577"/>
          <ac:spMkLst>
            <pc:docMk/>
            <pc:sldMk cId="0" sldId="256"/>
            <ac:spMk id="7" creationId="{E3E50224-11B8-44FA-AC7F-FB93BB90D71E}"/>
          </ac:spMkLst>
        </pc:spChg>
        <pc:picChg chg="add mod">
          <ac:chgData name="Chatzichristos, Christos [RNDBE NON-J&amp;J]" userId="28deebfa-7357-4f2d-a0bd-afef2f285894" providerId="ADAL" clId="{941D4CBB-CC47-48B8-9986-7118A517A064}" dt="2022-03-02T12:50:10.173" v="0"/>
          <ac:picMkLst>
            <pc:docMk/>
            <pc:sldMk cId="0" sldId="256"/>
            <ac:picMk id="3" creationId="{5B06958F-1CFF-4AB1-BA75-575DC0BF0A5D}"/>
          </ac:picMkLst>
        </pc:picChg>
        <pc:picChg chg="add mod">
          <ac:chgData name="Chatzichristos, Christos [RNDBE NON-J&amp;J]" userId="28deebfa-7357-4f2d-a0bd-afef2f285894" providerId="ADAL" clId="{941D4CBB-CC47-48B8-9986-7118A517A064}" dt="2022-03-02T12:50:10.173" v="0"/>
          <ac:picMkLst>
            <pc:docMk/>
            <pc:sldMk cId="0" sldId="256"/>
            <ac:picMk id="4" creationId="{76D49D1D-33D8-4A64-96D2-E6024FAD4B68}"/>
          </ac:picMkLst>
        </pc:picChg>
        <pc:picChg chg="add mod">
          <ac:chgData name="Chatzichristos, Christos [RNDBE NON-J&amp;J]" userId="28deebfa-7357-4f2d-a0bd-afef2f285894" providerId="ADAL" clId="{941D4CBB-CC47-48B8-9986-7118A517A064}" dt="2022-03-02T12:51:12.242" v="4" actId="1076"/>
          <ac:picMkLst>
            <pc:docMk/>
            <pc:sldMk cId="0" sldId="256"/>
            <ac:picMk id="5" creationId="{53406D01-8960-4D83-9154-86EACD758680}"/>
          </ac:picMkLst>
        </pc:picChg>
        <pc:picChg chg="add mod">
          <ac:chgData name="Chatzichristos, Christos [RNDBE NON-J&amp;J]" userId="28deebfa-7357-4f2d-a0bd-afef2f285894" providerId="ADAL" clId="{941D4CBB-CC47-48B8-9986-7118A517A064}" dt="2022-03-02T12:55:04.644" v="226" actId="14100"/>
          <ac:picMkLst>
            <pc:docMk/>
            <pc:sldMk cId="0" sldId="256"/>
            <ac:picMk id="8" creationId="{69E5A8EC-B556-4758-9036-8D7F2286D69C}"/>
          </ac:picMkLst>
        </pc:picChg>
      </pc:sldChg>
      <pc:sldChg chg="modSp mod ord">
        <pc:chgData name="Chatzichristos, Christos [RNDBE NON-J&amp;J]" userId="28deebfa-7357-4f2d-a0bd-afef2f285894" providerId="ADAL" clId="{941D4CBB-CC47-48B8-9986-7118A517A064}" dt="2022-03-02T12:56:28.402" v="280" actId="20577"/>
        <pc:sldMkLst>
          <pc:docMk/>
          <pc:sldMk cId="0" sldId="269"/>
        </pc:sldMkLst>
        <pc:spChg chg="mod">
          <ac:chgData name="Chatzichristos, Christos [RNDBE NON-J&amp;J]" userId="28deebfa-7357-4f2d-a0bd-afef2f285894" providerId="ADAL" clId="{941D4CBB-CC47-48B8-9986-7118A517A064}" dt="2022-03-02T12:56:28.402" v="280" actId="20577"/>
          <ac:spMkLst>
            <pc:docMk/>
            <pc:sldMk cId="0" sldId="269"/>
            <ac:spMk id="265" creationId="{00000000-0000-0000-0000-000000000000}"/>
          </ac:spMkLst>
        </pc:spChg>
      </pc:sldChg>
      <pc:sldChg chg="modSp mod">
        <pc:chgData name="Chatzichristos, Christos [RNDBE NON-J&amp;J]" userId="28deebfa-7357-4f2d-a0bd-afef2f285894" providerId="ADAL" clId="{941D4CBB-CC47-48B8-9986-7118A517A064}" dt="2022-03-02T13:01:52.136" v="378" actId="20577"/>
        <pc:sldMkLst>
          <pc:docMk/>
          <pc:sldMk cId="0" sldId="275"/>
        </pc:sldMkLst>
        <pc:spChg chg="mod">
          <ac:chgData name="Chatzichristos, Christos [RNDBE NON-J&amp;J]" userId="28deebfa-7357-4f2d-a0bd-afef2f285894" providerId="ADAL" clId="{941D4CBB-CC47-48B8-9986-7118A517A064}" dt="2022-03-02T13:01:52.136" v="378" actId="20577"/>
          <ac:spMkLst>
            <pc:docMk/>
            <pc:sldMk cId="0" sldId="275"/>
            <ac:spMk id="317" creationId="{00000000-0000-0000-0000-000000000000}"/>
          </ac:spMkLst>
        </pc:spChg>
      </pc:sldChg>
      <pc:sldChg chg="modSp mod">
        <pc:chgData name="Chatzichristos, Christos [RNDBE NON-J&amp;J]" userId="28deebfa-7357-4f2d-a0bd-afef2f285894" providerId="ADAL" clId="{941D4CBB-CC47-48B8-9986-7118A517A064}" dt="2022-03-02T13:02:05.410" v="389" actId="20577"/>
        <pc:sldMkLst>
          <pc:docMk/>
          <pc:sldMk cId="0" sldId="276"/>
        </pc:sldMkLst>
        <pc:spChg chg="mod">
          <ac:chgData name="Chatzichristos, Christos [RNDBE NON-J&amp;J]" userId="28deebfa-7357-4f2d-a0bd-afef2f285894" providerId="ADAL" clId="{941D4CBB-CC47-48B8-9986-7118A517A064}" dt="2022-03-02T13:02:05.410" v="389" actId="20577"/>
          <ac:spMkLst>
            <pc:docMk/>
            <pc:sldMk cId="0" sldId="276"/>
            <ac:spMk id="326" creationId="{00000000-0000-0000-0000-000000000000}"/>
          </ac:spMkLst>
        </pc:spChg>
        <pc:spChg chg="mod">
          <ac:chgData name="Chatzichristos, Christos [RNDBE NON-J&amp;J]" userId="28deebfa-7357-4f2d-a0bd-afef2f285894" providerId="ADAL" clId="{941D4CBB-CC47-48B8-9986-7118A517A064}" dt="2022-03-02T13:02:01.058" v="382" actId="20577"/>
          <ac:spMkLst>
            <pc:docMk/>
            <pc:sldMk cId="0" sldId="276"/>
            <ac:spMk id="329" creationId="{00000000-0000-0000-0000-000000000000}"/>
          </ac:spMkLst>
        </pc:spChg>
      </pc:sldChg>
      <pc:sldChg chg="modSp mod">
        <pc:chgData name="Chatzichristos, Christos [RNDBE NON-J&amp;J]" userId="28deebfa-7357-4f2d-a0bd-afef2f285894" providerId="ADAL" clId="{941D4CBB-CC47-48B8-9986-7118A517A064}" dt="2022-03-02T13:02:46.242" v="399" actId="20577"/>
        <pc:sldMkLst>
          <pc:docMk/>
          <pc:sldMk cId="0" sldId="277"/>
        </pc:sldMkLst>
        <pc:spChg chg="mod">
          <ac:chgData name="Chatzichristos, Christos [RNDBE NON-J&amp;J]" userId="28deebfa-7357-4f2d-a0bd-afef2f285894" providerId="ADAL" clId="{941D4CBB-CC47-48B8-9986-7118A517A064}" dt="2022-03-02T13:02:46.242" v="399" actId="20577"/>
          <ac:spMkLst>
            <pc:docMk/>
            <pc:sldMk cId="0" sldId="277"/>
            <ac:spMk id="338" creationId="{00000000-0000-0000-0000-000000000000}"/>
          </ac:spMkLst>
        </pc:spChg>
        <pc:spChg chg="mod">
          <ac:chgData name="Chatzichristos, Christos [RNDBE NON-J&amp;J]" userId="28deebfa-7357-4f2d-a0bd-afef2f285894" providerId="ADAL" clId="{941D4CBB-CC47-48B8-9986-7118A517A064}" dt="2022-03-02T13:02:15.043" v="393" actId="20577"/>
          <ac:spMkLst>
            <pc:docMk/>
            <pc:sldMk cId="0" sldId="277"/>
            <ac:spMk id="340" creationId="{00000000-0000-0000-0000-000000000000}"/>
          </ac:spMkLst>
        </pc:spChg>
        <pc:graphicFrameChg chg="modGraphic">
          <ac:chgData name="Chatzichristos, Christos [RNDBE NON-J&amp;J]" userId="28deebfa-7357-4f2d-a0bd-afef2f285894" providerId="ADAL" clId="{941D4CBB-CC47-48B8-9986-7118A517A064}" dt="2022-03-02T13:02:21.641" v="395" actId="20577"/>
          <ac:graphicFrameMkLst>
            <pc:docMk/>
            <pc:sldMk cId="0" sldId="277"/>
            <ac:graphicFrameMk id="339" creationId="{00000000-0000-0000-0000-000000000000}"/>
          </ac:graphicFrameMkLst>
        </pc:graphicFrameChg>
        <pc:graphicFrameChg chg="modGraphic">
          <ac:chgData name="Chatzichristos, Christos [RNDBE NON-J&amp;J]" userId="28deebfa-7357-4f2d-a0bd-afef2f285894" providerId="ADAL" clId="{941D4CBB-CC47-48B8-9986-7118A517A064}" dt="2022-03-02T13:02:26.619" v="397" actId="20577"/>
          <ac:graphicFrameMkLst>
            <pc:docMk/>
            <pc:sldMk cId="0" sldId="277"/>
            <ac:graphicFrameMk id="341" creationId="{00000000-0000-0000-0000-000000000000}"/>
          </ac:graphicFrameMkLst>
        </pc:graphicFrameChg>
      </pc:sldChg>
      <pc:sldChg chg="ord">
        <pc:chgData name="Chatzichristos, Christos [RNDBE NON-J&amp;J]" userId="28deebfa-7357-4f2d-a0bd-afef2f285894" providerId="ADAL" clId="{941D4CBB-CC47-48B8-9986-7118A517A064}" dt="2022-03-02T12:57:13.510" v="282"/>
        <pc:sldMkLst>
          <pc:docMk/>
          <pc:sldMk cId="0" sldId="278"/>
        </pc:sldMkLst>
      </pc:sldChg>
      <pc:sldChg chg="ord">
        <pc:chgData name="Chatzichristos, Christos [RNDBE NON-J&amp;J]" userId="28deebfa-7357-4f2d-a0bd-afef2f285894" providerId="ADAL" clId="{941D4CBB-CC47-48B8-9986-7118A517A064}" dt="2022-03-02T12:57:13.510" v="282"/>
        <pc:sldMkLst>
          <pc:docMk/>
          <pc:sldMk cId="0" sldId="279"/>
        </pc:sldMkLst>
      </pc:sldChg>
      <pc:sldChg chg="ord">
        <pc:chgData name="Chatzichristos, Christos [RNDBE NON-J&amp;J]" userId="28deebfa-7357-4f2d-a0bd-afef2f285894" providerId="ADAL" clId="{941D4CBB-CC47-48B8-9986-7118A517A064}" dt="2022-03-02T12:57:13.510" v="282"/>
        <pc:sldMkLst>
          <pc:docMk/>
          <pc:sldMk cId="0" sldId="280"/>
        </pc:sldMkLst>
      </pc:sldChg>
      <pc:sldChg chg="ord">
        <pc:chgData name="Chatzichristos, Christos [RNDBE NON-J&amp;J]" userId="28deebfa-7357-4f2d-a0bd-afef2f285894" providerId="ADAL" clId="{941D4CBB-CC47-48B8-9986-7118A517A064}" dt="2022-03-02T12:57:13.510" v="282"/>
        <pc:sldMkLst>
          <pc:docMk/>
          <pc:sldMk cId="0" sldId="281"/>
        </pc:sldMkLst>
      </pc:sldChg>
      <pc:sldChg chg="addSp delSp modSp mod ord">
        <pc:chgData name="Chatzichristos, Christos [RNDBE NON-J&amp;J]" userId="28deebfa-7357-4f2d-a0bd-afef2f285894" providerId="ADAL" clId="{941D4CBB-CC47-48B8-9986-7118A517A064}" dt="2022-03-02T13:08:05.230" v="546" actId="1076"/>
        <pc:sldMkLst>
          <pc:docMk/>
          <pc:sldMk cId="0" sldId="282"/>
        </pc:sldMkLst>
        <pc:spChg chg="add mod">
          <ac:chgData name="Chatzichristos, Christos [RNDBE NON-J&amp;J]" userId="28deebfa-7357-4f2d-a0bd-afef2f285894" providerId="ADAL" clId="{941D4CBB-CC47-48B8-9986-7118A517A064}" dt="2022-03-02T13:07:59.331" v="545" actId="1076"/>
          <ac:spMkLst>
            <pc:docMk/>
            <pc:sldMk cId="0" sldId="282"/>
            <ac:spMk id="2" creationId="{31E92457-1159-458E-9E53-C8F3CFA2D98C}"/>
          </ac:spMkLst>
        </pc:spChg>
        <pc:spChg chg="add del">
          <ac:chgData name="Chatzichristos, Christos [RNDBE NON-J&amp;J]" userId="28deebfa-7357-4f2d-a0bd-afef2f285894" providerId="ADAL" clId="{941D4CBB-CC47-48B8-9986-7118A517A064}" dt="2022-03-02T13:07:21.524" v="487"/>
          <ac:spMkLst>
            <pc:docMk/>
            <pc:sldMk cId="0" sldId="282"/>
            <ac:spMk id="3" creationId="{3ACF02B4-7AE8-4A42-9C40-C071BF8D2702}"/>
          </ac:spMkLst>
        </pc:spChg>
        <pc:graphicFrameChg chg="mod">
          <ac:chgData name="Chatzichristos, Christos [RNDBE NON-J&amp;J]" userId="28deebfa-7357-4f2d-a0bd-afef2f285894" providerId="ADAL" clId="{941D4CBB-CC47-48B8-9986-7118A517A064}" dt="2022-03-02T13:08:05.230" v="546" actId="1076"/>
          <ac:graphicFrameMkLst>
            <pc:docMk/>
            <pc:sldMk cId="0" sldId="282"/>
            <ac:graphicFrameMk id="416" creationId="{00000000-0000-0000-0000-000000000000}"/>
          </ac:graphicFrameMkLst>
        </pc:graphicFrameChg>
      </pc:sldChg>
      <pc:sldChg chg="ord">
        <pc:chgData name="Chatzichristos, Christos [RNDBE NON-J&amp;J]" userId="28deebfa-7357-4f2d-a0bd-afef2f285894" providerId="ADAL" clId="{941D4CBB-CC47-48B8-9986-7118A517A064}" dt="2022-03-02T12:57:13.510" v="282"/>
        <pc:sldMkLst>
          <pc:docMk/>
          <pc:sldMk cId="0" sldId="283"/>
        </pc:sldMkLst>
      </pc:sldChg>
      <pc:sldChg chg="modSp mod">
        <pc:chgData name="Chatzichristos, Christos [RNDBE NON-J&amp;J]" userId="28deebfa-7357-4f2d-a0bd-afef2f285894" providerId="ADAL" clId="{941D4CBB-CC47-48B8-9986-7118A517A064}" dt="2022-03-02T13:03:16.499" v="423" actId="20577"/>
        <pc:sldMkLst>
          <pc:docMk/>
          <pc:sldMk cId="0" sldId="285"/>
        </pc:sldMkLst>
        <pc:spChg chg="mod">
          <ac:chgData name="Chatzichristos, Christos [RNDBE NON-J&amp;J]" userId="28deebfa-7357-4f2d-a0bd-afef2f285894" providerId="ADAL" clId="{941D4CBB-CC47-48B8-9986-7118A517A064}" dt="2022-03-02T13:03:08.328" v="412" actId="20577"/>
          <ac:spMkLst>
            <pc:docMk/>
            <pc:sldMk cId="0" sldId="285"/>
            <ac:spMk id="435" creationId="{00000000-0000-0000-0000-000000000000}"/>
          </ac:spMkLst>
        </pc:spChg>
        <pc:spChg chg="mod">
          <ac:chgData name="Chatzichristos, Christos [RNDBE NON-J&amp;J]" userId="28deebfa-7357-4f2d-a0bd-afef2f285894" providerId="ADAL" clId="{941D4CBB-CC47-48B8-9986-7118A517A064}" dt="2022-03-02T13:03:16.499" v="423" actId="20577"/>
          <ac:spMkLst>
            <pc:docMk/>
            <pc:sldMk cId="0" sldId="285"/>
            <ac:spMk id="438" creationId="{00000000-0000-0000-0000-000000000000}"/>
          </ac:spMkLst>
        </pc:spChg>
      </pc:sldChg>
      <pc:sldChg chg="modSp mod">
        <pc:chgData name="Chatzichristos, Christos [RNDBE NON-J&amp;J]" userId="28deebfa-7357-4f2d-a0bd-afef2f285894" providerId="ADAL" clId="{941D4CBB-CC47-48B8-9986-7118A517A064}" dt="2022-03-02T13:03:24.875" v="424" actId="14100"/>
        <pc:sldMkLst>
          <pc:docMk/>
          <pc:sldMk cId="0" sldId="290"/>
        </pc:sldMkLst>
        <pc:picChg chg="mod">
          <ac:chgData name="Chatzichristos, Christos [RNDBE NON-J&amp;J]" userId="28deebfa-7357-4f2d-a0bd-afef2f285894" providerId="ADAL" clId="{941D4CBB-CC47-48B8-9986-7118A517A064}" dt="2022-03-02T13:03:24.875" v="424" actId="14100"/>
          <ac:picMkLst>
            <pc:docMk/>
            <pc:sldMk cId="0" sldId="290"/>
            <ac:picMk id="474" creationId="{00000000-0000-0000-0000-000000000000}"/>
          </ac:picMkLst>
        </pc:picChg>
      </pc:sldChg>
      <pc:sldChg chg="addSp modSp mod">
        <pc:chgData name="Chatzichristos, Christos [RNDBE NON-J&amp;J]" userId="28deebfa-7357-4f2d-a0bd-afef2f285894" providerId="ADAL" clId="{941D4CBB-CC47-48B8-9986-7118A517A064}" dt="2022-03-02T13:03:55.632" v="437" actId="1076"/>
        <pc:sldMkLst>
          <pc:docMk/>
          <pc:sldMk cId="0" sldId="291"/>
        </pc:sldMkLst>
        <pc:spChg chg="add mod">
          <ac:chgData name="Chatzichristos, Christos [RNDBE NON-J&amp;J]" userId="28deebfa-7357-4f2d-a0bd-afef2f285894" providerId="ADAL" clId="{941D4CBB-CC47-48B8-9986-7118A517A064}" dt="2022-03-02T13:03:55.632" v="437" actId="1076"/>
          <ac:spMkLst>
            <pc:docMk/>
            <pc:sldMk cId="0" sldId="291"/>
            <ac:spMk id="7" creationId="{DCB6DDB0-7243-41AA-904B-F8D591F9437A}"/>
          </ac:spMkLst>
        </pc:spChg>
        <pc:graphicFrameChg chg="modGraphic">
          <ac:chgData name="Chatzichristos, Christos [RNDBE NON-J&amp;J]" userId="28deebfa-7357-4f2d-a0bd-afef2f285894" providerId="ADAL" clId="{941D4CBB-CC47-48B8-9986-7118A517A064}" dt="2022-03-02T13:03:42.577" v="433" actId="20577"/>
          <ac:graphicFrameMkLst>
            <pc:docMk/>
            <pc:sldMk cId="0" sldId="291"/>
            <ac:graphicFrameMk id="484" creationId="{00000000-0000-0000-0000-000000000000}"/>
          </ac:graphicFrameMkLst>
        </pc:graphicFrameChg>
        <pc:picChg chg="mod">
          <ac:chgData name="Chatzichristos, Christos [RNDBE NON-J&amp;J]" userId="28deebfa-7357-4f2d-a0bd-afef2f285894" providerId="ADAL" clId="{941D4CBB-CC47-48B8-9986-7118A517A064}" dt="2022-03-02T13:03:51.971" v="436" actId="1076"/>
          <ac:picMkLst>
            <pc:docMk/>
            <pc:sldMk cId="0" sldId="291"/>
            <ac:picMk id="483" creationId="{00000000-0000-0000-0000-000000000000}"/>
          </ac:picMkLst>
        </pc:picChg>
      </pc:sldChg>
      <pc:sldChg chg="ord">
        <pc:chgData name="Chatzichristos, Christos [RNDBE NON-J&amp;J]" userId="28deebfa-7357-4f2d-a0bd-afef2f285894" providerId="ADAL" clId="{941D4CBB-CC47-48B8-9986-7118A517A064}" dt="2022-03-02T13:04:19.576" v="439"/>
        <pc:sldMkLst>
          <pc:docMk/>
          <pc:sldMk cId="0" sldId="292"/>
        </pc:sldMkLst>
      </pc:sldChg>
      <pc:sldChg chg="ord">
        <pc:chgData name="Chatzichristos, Christos [RNDBE NON-J&amp;J]" userId="28deebfa-7357-4f2d-a0bd-afef2f285894" providerId="ADAL" clId="{941D4CBB-CC47-48B8-9986-7118A517A064}" dt="2022-03-02T13:04:19.576" v="439"/>
        <pc:sldMkLst>
          <pc:docMk/>
          <pc:sldMk cId="0" sldId="293"/>
        </pc:sldMkLst>
      </pc:sldChg>
      <pc:sldChg chg="ord">
        <pc:chgData name="Chatzichristos, Christos [RNDBE NON-J&amp;J]" userId="28deebfa-7357-4f2d-a0bd-afef2f285894" providerId="ADAL" clId="{941D4CBB-CC47-48B8-9986-7118A517A064}" dt="2022-03-02T13:04:32.461" v="441"/>
        <pc:sldMkLst>
          <pc:docMk/>
          <pc:sldMk cId="0" sldId="294"/>
        </pc:sldMkLst>
      </pc:sldChg>
      <pc:sldChg chg="modSp mod ord">
        <pc:chgData name="Chatzichristos, Christos [RNDBE NON-J&amp;J]" userId="28deebfa-7357-4f2d-a0bd-afef2f285894" providerId="ADAL" clId="{941D4CBB-CC47-48B8-9986-7118A517A064}" dt="2022-03-02T13:08:14.026" v="548" actId="20577"/>
        <pc:sldMkLst>
          <pc:docMk/>
          <pc:sldMk cId="0" sldId="295"/>
        </pc:sldMkLst>
        <pc:spChg chg="mod">
          <ac:chgData name="Chatzichristos, Christos [RNDBE NON-J&amp;J]" userId="28deebfa-7357-4f2d-a0bd-afef2f285894" providerId="ADAL" clId="{941D4CBB-CC47-48B8-9986-7118A517A064}" dt="2022-03-02T13:08:14.026" v="548" actId="20577"/>
          <ac:spMkLst>
            <pc:docMk/>
            <pc:sldMk cId="0" sldId="295"/>
            <ac:spMk id="540" creationId="{00000000-0000-0000-0000-000000000000}"/>
          </ac:spMkLst>
        </pc:spChg>
      </pc:sldChg>
      <pc:sldChg chg="modSp mod ord">
        <pc:chgData name="Chatzichristos, Christos [RNDBE NON-J&amp;J]" userId="28deebfa-7357-4f2d-a0bd-afef2f285894" providerId="ADAL" clId="{941D4CBB-CC47-48B8-9986-7118A517A064}" dt="2022-03-02T13:08:19.053" v="550" actId="20577"/>
        <pc:sldMkLst>
          <pc:docMk/>
          <pc:sldMk cId="0" sldId="296"/>
        </pc:sldMkLst>
        <pc:spChg chg="mod">
          <ac:chgData name="Chatzichristos, Christos [RNDBE NON-J&amp;J]" userId="28deebfa-7357-4f2d-a0bd-afef2f285894" providerId="ADAL" clId="{941D4CBB-CC47-48B8-9986-7118A517A064}" dt="2022-03-02T13:08:19.053" v="550" actId="20577"/>
          <ac:spMkLst>
            <pc:docMk/>
            <pc:sldMk cId="0" sldId="296"/>
            <ac:spMk id="550" creationId="{00000000-0000-0000-0000-000000000000}"/>
          </ac:spMkLst>
        </pc:spChg>
      </pc:sldChg>
      <pc:sldChg chg="modSp mod ord">
        <pc:chgData name="Chatzichristos, Christos [RNDBE NON-J&amp;J]" userId="28deebfa-7357-4f2d-a0bd-afef2f285894" providerId="ADAL" clId="{941D4CBB-CC47-48B8-9986-7118A517A064}" dt="2022-03-02T13:08:27.037" v="552" actId="20577"/>
        <pc:sldMkLst>
          <pc:docMk/>
          <pc:sldMk cId="0" sldId="297"/>
        </pc:sldMkLst>
        <pc:spChg chg="mod">
          <ac:chgData name="Chatzichristos, Christos [RNDBE NON-J&amp;J]" userId="28deebfa-7357-4f2d-a0bd-afef2f285894" providerId="ADAL" clId="{941D4CBB-CC47-48B8-9986-7118A517A064}" dt="2022-03-02T13:08:27.037" v="552" actId="20577"/>
          <ac:spMkLst>
            <pc:docMk/>
            <pc:sldMk cId="0" sldId="297"/>
            <ac:spMk id="567" creationId="{00000000-0000-0000-0000-000000000000}"/>
          </ac:spMkLst>
        </pc:spChg>
      </pc:sldChg>
      <pc:sldChg chg="ord">
        <pc:chgData name="Chatzichristos, Christos [RNDBE NON-J&amp;J]" userId="28deebfa-7357-4f2d-a0bd-afef2f285894" providerId="ADAL" clId="{941D4CBB-CC47-48B8-9986-7118A517A064}" dt="2022-03-02T13:04:19.576" v="439"/>
        <pc:sldMkLst>
          <pc:docMk/>
          <pc:sldMk cId="0" sldId="298"/>
        </pc:sldMkLst>
      </pc:sldChg>
      <pc:sldChg chg="addSp modSp mod">
        <pc:chgData name="Chatzichristos, Christos [RNDBE NON-J&amp;J]" userId="28deebfa-7357-4f2d-a0bd-afef2f285894" providerId="ADAL" clId="{941D4CBB-CC47-48B8-9986-7118A517A064}" dt="2022-03-02T13:05:35.292" v="449" actId="20577"/>
        <pc:sldMkLst>
          <pc:docMk/>
          <pc:sldMk cId="1606798367" sldId="332"/>
        </pc:sldMkLst>
        <pc:spChg chg="mod">
          <ac:chgData name="Chatzichristos, Christos [RNDBE NON-J&amp;J]" userId="28deebfa-7357-4f2d-a0bd-afef2f285894" providerId="ADAL" clId="{941D4CBB-CC47-48B8-9986-7118A517A064}" dt="2022-03-02T13:05:08.241" v="445" actId="1076"/>
          <ac:spMkLst>
            <pc:docMk/>
            <pc:sldMk cId="1606798367" sldId="332"/>
            <ac:spMk id="6" creationId="{3CCCC56A-DE10-4C2A-99AA-1B7069D98BBD}"/>
          </ac:spMkLst>
        </pc:spChg>
        <pc:spChg chg="mod">
          <ac:chgData name="Chatzichristos, Christos [RNDBE NON-J&amp;J]" userId="28deebfa-7357-4f2d-a0bd-afef2f285894" providerId="ADAL" clId="{941D4CBB-CC47-48B8-9986-7118A517A064}" dt="2022-03-02T13:05:11.043" v="446" actId="1076"/>
          <ac:spMkLst>
            <pc:docMk/>
            <pc:sldMk cId="1606798367" sldId="332"/>
            <ac:spMk id="8" creationId="{A1225330-5368-40B6-966D-9494C07AAFD5}"/>
          </ac:spMkLst>
        </pc:spChg>
        <pc:spChg chg="add mod">
          <ac:chgData name="Chatzichristos, Christos [RNDBE NON-J&amp;J]" userId="28deebfa-7357-4f2d-a0bd-afef2f285894" providerId="ADAL" clId="{941D4CBB-CC47-48B8-9986-7118A517A064}" dt="2022-03-02T13:05:35.292" v="449" actId="20577"/>
          <ac:spMkLst>
            <pc:docMk/>
            <pc:sldMk cId="1606798367" sldId="332"/>
            <ac:spMk id="9" creationId="{C6E9D8A3-386D-4BFD-9999-E5A1CA46E1C1}"/>
          </ac:spMkLst>
        </pc:spChg>
      </pc:sldChg>
      <pc:sldChg chg="delSp mod">
        <pc:chgData name="Chatzichristos, Christos [RNDBE NON-J&amp;J]" userId="28deebfa-7357-4f2d-a0bd-afef2f285894" providerId="ADAL" clId="{941D4CBB-CC47-48B8-9986-7118A517A064}" dt="2022-03-02T13:05:00.911" v="442" actId="21"/>
        <pc:sldMkLst>
          <pc:docMk/>
          <pc:sldMk cId="688868577" sldId="333"/>
        </pc:sldMkLst>
        <pc:spChg chg="del">
          <ac:chgData name="Chatzichristos, Christos [RNDBE NON-J&amp;J]" userId="28deebfa-7357-4f2d-a0bd-afef2f285894" providerId="ADAL" clId="{941D4CBB-CC47-48B8-9986-7118A517A064}" dt="2022-03-02T13:05:00.911" v="442" actId="21"/>
          <ac:spMkLst>
            <pc:docMk/>
            <pc:sldMk cId="688868577" sldId="333"/>
            <ac:spMk id="10" creationId="{D304937E-6DE3-463A-9DA3-ABB7BA6FB541}"/>
          </ac:spMkLst>
        </pc:spChg>
      </pc:sldChg>
      <pc:sldChg chg="modSp mod">
        <pc:chgData name="Chatzichristos, Christos [RNDBE NON-J&amp;J]" userId="28deebfa-7357-4f2d-a0bd-afef2f285894" providerId="ADAL" clId="{941D4CBB-CC47-48B8-9986-7118A517A064}" dt="2022-03-02T13:05:50.632" v="450" actId="20577"/>
        <pc:sldMkLst>
          <pc:docMk/>
          <pc:sldMk cId="3224600144" sldId="3858"/>
        </pc:sldMkLst>
        <pc:spChg chg="mod">
          <ac:chgData name="Chatzichristos, Christos [RNDBE NON-J&amp;J]" userId="28deebfa-7357-4f2d-a0bd-afef2f285894" providerId="ADAL" clId="{941D4CBB-CC47-48B8-9986-7118A517A064}" dt="2022-03-02T13:05:50.632" v="450" actId="20577"/>
          <ac:spMkLst>
            <pc:docMk/>
            <pc:sldMk cId="3224600144" sldId="3858"/>
            <ac:spMk id="13" creationId="{6EA5B85F-59C6-47B6-B4F5-BD18E4444DE4}"/>
          </ac:spMkLst>
        </pc:spChg>
      </pc:sldChg>
      <pc:sldChg chg="add">
        <pc:chgData name="Chatzichristos, Christos [RNDBE NON-J&amp;J]" userId="28deebfa-7357-4f2d-a0bd-afef2f285894" providerId="ADAL" clId="{941D4CBB-CC47-48B8-9986-7118A517A064}" dt="2022-03-02T12:56:14.269" v="262" actId="2890"/>
        <pc:sldMkLst>
          <pc:docMk/>
          <pc:sldMk cId="3267400379" sldId="3860"/>
        </pc:sldMkLst>
      </pc:sldChg>
      <pc:sldChg chg="delSp add mod">
        <pc:chgData name="Chatzichristos, Christos [RNDBE NON-J&amp;J]" userId="28deebfa-7357-4f2d-a0bd-afef2f285894" providerId="ADAL" clId="{941D4CBB-CC47-48B8-9986-7118A517A064}" dt="2022-03-02T12:57:32.725" v="285" actId="478"/>
        <pc:sldMkLst>
          <pc:docMk/>
          <pc:sldMk cId="3574716229" sldId="3861"/>
        </pc:sldMkLst>
        <pc:picChg chg="del">
          <ac:chgData name="Chatzichristos, Christos [RNDBE NON-J&amp;J]" userId="28deebfa-7357-4f2d-a0bd-afef2f285894" providerId="ADAL" clId="{941D4CBB-CC47-48B8-9986-7118A517A064}" dt="2022-03-02T12:57:32.178" v="284" actId="478"/>
          <ac:picMkLst>
            <pc:docMk/>
            <pc:sldMk cId="3574716229" sldId="3861"/>
            <ac:picMk id="4" creationId="{A12C3287-8A0D-41C8-913B-71394D925D6A}"/>
          </ac:picMkLst>
        </pc:picChg>
        <pc:picChg chg="del">
          <ac:chgData name="Chatzichristos, Christos [RNDBE NON-J&amp;J]" userId="28deebfa-7357-4f2d-a0bd-afef2f285894" providerId="ADAL" clId="{941D4CBB-CC47-48B8-9986-7118A517A064}" dt="2022-03-02T12:57:32.725" v="285" actId="478"/>
          <ac:picMkLst>
            <pc:docMk/>
            <pc:sldMk cId="3574716229" sldId="3861"/>
            <ac:picMk id="5" creationId="{84A4BC56-4847-4F74-A56A-697FCFD03F12}"/>
          </ac:picMkLst>
        </pc:picChg>
      </pc:sldChg>
      <pc:sldChg chg="modSp add mod ord">
        <pc:chgData name="Chatzichristos, Christos [RNDBE NON-J&amp;J]" userId="28deebfa-7357-4f2d-a0bd-afef2f285894" providerId="ADAL" clId="{941D4CBB-CC47-48B8-9986-7118A517A064}" dt="2022-03-02T12:58:05.411" v="328" actId="20577"/>
        <pc:sldMkLst>
          <pc:docMk/>
          <pc:sldMk cId="1873070121" sldId="3862"/>
        </pc:sldMkLst>
        <pc:spChg chg="mod">
          <ac:chgData name="Chatzichristos, Christos [RNDBE NON-J&amp;J]" userId="28deebfa-7357-4f2d-a0bd-afef2f285894" providerId="ADAL" clId="{941D4CBB-CC47-48B8-9986-7118A517A064}" dt="2022-03-02T12:58:05.411" v="328" actId="20577"/>
          <ac:spMkLst>
            <pc:docMk/>
            <pc:sldMk cId="1873070121" sldId="3862"/>
            <ac:spMk id="346" creationId="{00000000-0000-0000-0000-000000000000}"/>
          </ac:spMkLst>
        </pc:spChg>
      </pc:sldChg>
      <pc:sldChg chg="addSp delSp modSp add mod">
        <pc:chgData name="Chatzichristos, Christos [RNDBE NON-J&amp;J]" userId="28deebfa-7357-4f2d-a0bd-afef2f285894" providerId="ADAL" clId="{941D4CBB-CC47-48B8-9986-7118A517A064}" dt="2022-03-02T13:00:11.043" v="346" actId="1076"/>
        <pc:sldMkLst>
          <pc:docMk/>
          <pc:sldMk cId="1139658195" sldId="3863"/>
        </pc:sldMkLst>
        <pc:spChg chg="mod">
          <ac:chgData name="Chatzichristos, Christos [RNDBE NON-J&amp;J]" userId="28deebfa-7357-4f2d-a0bd-afef2f285894" providerId="ADAL" clId="{941D4CBB-CC47-48B8-9986-7118A517A064}" dt="2022-03-02T12:58:25.697" v="341" actId="20577"/>
          <ac:spMkLst>
            <pc:docMk/>
            <pc:sldMk cId="1139658195" sldId="3863"/>
            <ac:spMk id="120" creationId="{00000000-0000-0000-0000-000000000000}"/>
          </ac:spMkLst>
        </pc:spChg>
        <pc:picChg chg="del">
          <ac:chgData name="Chatzichristos, Christos [RNDBE NON-J&amp;J]" userId="28deebfa-7357-4f2d-a0bd-afef2f285894" providerId="ADAL" clId="{941D4CBB-CC47-48B8-9986-7118A517A064}" dt="2022-03-02T12:58:20.530" v="330" actId="478"/>
          <ac:picMkLst>
            <pc:docMk/>
            <pc:sldMk cId="1139658195" sldId="3863"/>
            <ac:picMk id="15" creationId="{A97B8C25-516B-4711-86DA-59C13B8BB64E}"/>
          </ac:picMkLst>
        </pc:picChg>
        <pc:picChg chg="del">
          <ac:chgData name="Chatzichristos, Christos [RNDBE NON-J&amp;J]" userId="28deebfa-7357-4f2d-a0bd-afef2f285894" providerId="ADAL" clId="{941D4CBB-CC47-48B8-9986-7118A517A064}" dt="2022-03-02T12:58:20.962" v="331" actId="478"/>
          <ac:picMkLst>
            <pc:docMk/>
            <pc:sldMk cId="1139658195" sldId="3863"/>
            <ac:picMk id="16" creationId="{29F56934-131F-44D5-9843-36E8FE9C0570}"/>
          </ac:picMkLst>
        </pc:picChg>
        <pc:picChg chg="add mod">
          <ac:chgData name="Chatzichristos, Christos [RNDBE NON-J&amp;J]" userId="28deebfa-7357-4f2d-a0bd-afef2f285894" providerId="ADAL" clId="{941D4CBB-CC47-48B8-9986-7118A517A064}" dt="2022-03-02T13:00:11.043" v="346" actId="1076"/>
          <ac:picMkLst>
            <pc:docMk/>
            <pc:sldMk cId="1139658195" sldId="3863"/>
            <ac:picMk id="1026" creationId="{EA04B1F9-B300-4790-BA69-83D35235E91C}"/>
          </ac:picMkLst>
        </pc:picChg>
      </pc:sldChg>
      <pc:sldChg chg="addSp delSp modSp add mod">
        <pc:chgData name="Chatzichristos, Christos [RNDBE NON-J&amp;J]" userId="28deebfa-7357-4f2d-a0bd-afef2f285894" providerId="ADAL" clId="{941D4CBB-CC47-48B8-9986-7118A517A064}" dt="2022-03-02T13:01:06.523" v="363" actId="1076"/>
        <pc:sldMkLst>
          <pc:docMk/>
          <pc:sldMk cId="3133832339" sldId="3864"/>
        </pc:sldMkLst>
        <pc:spChg chg="mod">
          <ac:chgData name="Chatzichristos, Christos [RNDBE NON-J&amp;J]" userId="28deebfa-7357-4f2d-a0bd-afef2f285894" providerId="ADAL" clId="{941D4CBB-CC47-48B8-9986-7118A517A064}" dt="2022-03-02T13:00:15.810" v="352" actId="20577"/>
          <ac:spMkLst>
            <pc:docMk/>
            <pc:sldMk cId="3133832339" sldId="3864"/>
            <ac:spMk id="120" creationId="{00000000-0000-0000-0000-000000000000}"/>
          </ac:spMkLst>
        </pc:spChg>
        <pc:picChg chg="del">
          <ac:chgData name="Chatzichristos, Christos [RNDBE NON-J&amp;J]" userId="28deebfa-7357-4f2d-a0bd-afef2f285894" providerId="ADAL" clId="{941D4CBB-CC47-48B8-9986-7118A517A064}" dt="2022-03-02T13:00:17.524" v="353" actId="478"/>
          <ac:picMkLst>
            <pc:docMk/>
            <pc:sldMk cId="3133832339" sldId="3864"/>
            <ac:picMk id="1026" creationId="{EA04B1F9-B300-4790-BA69-83D35235E91C}"/>
          </ac:picMkLst>
        </pc:picChg>
        <pc:picChg chg="add mod">
          <ac:chgData name="Chatzichristos, Christos [RNDBE NON-J&amp;J]" userId="28deebfa-7357-4f2d-a0bd-afef2f285894" providerId="ADAL" clId="{941D4CBB-CC47-48B8-9986-7118A517A064}" dt="2022-03-02T13:00:52.629" v="359" actId="14100"/>
          <ac:picMkLst>
            <pc:docMk/>
            <pc:sldMk cId="3133832339" sldId="3864"/>
            <ac:picMk id="2050" creationId="{2C0D8FCD-06C9-471F-92DF-025FF086D721}"/>
          </ac:picMkLst>
        </pc:picChg>
        <pc:picChg chg="add mod">
          <ac:chgData name="Chatzichristos, Christos [RNDBE NON-J&amp;J]" userId="28deebfa-7357-4f2d-a0bd-afef2f285894" providerId="ADAL" clId="{941D4CBB-CC47-48B8-9986-7118A517A064}" dt="2022-03-02T13:01:06.523" v="363" actId="1076"/>
          <ac:picMkLst>
            <pc:docMk/>
            <pc:sldMk cId="3133832339" sldId="3864"/>
            <ac:picMk id="2052" creationId="{88B62B8A-F05D-4E33-A1EA-0356D2896D2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f630b2b05f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9" name="Google Shape;169;gf630b2b05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f62fecc9c2_1_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f62fecc9c2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f62fecc9c2_1_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f62fecc9c2_1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339352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055810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f630b2b05f_0_16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8" name="Google Shape;268;gf630b2b05f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f630b2b05f_0_44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" name="Google Shape;277;gf630b2b05f_0_4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f630b2b05f_0_3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" name="Google Shape;285;gf630b2b05f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f630b2b05f_0_5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" name="Google Shape;295;gf630b2b05f_0_5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f62fecc9c2_1_8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gf62fecc9c2_1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f62fecc9c2_1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f62fecc9c2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694781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01741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0676148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f630b2b05f_0_6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gf630b2b05f_0_6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f62fecc9c2_1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f62fecc9c2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160089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37703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802883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067211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380958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24357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63861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498778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6025582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7680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f62fecc9c2_1_4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f62fecc9c2_1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38200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45867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9327513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f630b2b05f_0_7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gf630b2b05f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f630b2b05f_0_7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gf630b2b05f_0_7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f630b2b05f_0_73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f630b2b05f_0_7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gf630b2b05f_0_7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gf630b2b05f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f630b2b05f_0_77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8" name="Google Shape;408;gf630b2b05f_0_7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f630b2b05f_0_8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gf630b2b05f_0_8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f630b2b05f_0_7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gf630b2b05f_0_7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079204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gf630b2b05f_0_87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8" name="Google Shape;518;gf630b2b05f_0_8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7" name="Google Shape;52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4" name="Google Shape;5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2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" name="Google Shape;56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2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220740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872283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25431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43115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1"/>
          <p:cNvSpPr/>
          <p:nvPr/>
        </p:nvSpPr>
        <p:spPr>
          <a:xfrm>
            <a:off x="0" y="0"/>
            <a:ext cx="121932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31"/>
          <p:cNvSpPr/>
          <p:nvPr/>
        </p:nvSpPr>
        <p:spPr>
          <a:xfrm>
            <a:off x="0" y="647999"/>
            <a:ext cx="12193201" cy="6210001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31"/>
          <p:cNvSpPr/>
          <p:nvPr/>
        </p:nvSpPr>
        <p:spPr>
          <a:xfrm>
            <a:off x="0" y="647997"/>
            <a:ext cx="12193201" cy="44568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31" descr="Afbeelding 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59999" y="359999"/>
            <a:ext cx="2018136" cy="720001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1"/>
          <p:cNvSpPr txBox="1">
            <a:spLocks noGrp="1"/>
          </p:cNvSpPr>
          <p:nvPr>
            <p:ph type="title"/>
          </p:nvPr>
        </p:nvSpPr>
        <p:spPr>
          <a:xfrm>
            <a:off x="575998" y="1079999"/>
            <a:ext cx="6096525" cy="4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1"/>
          <p:cNvSpPr txBox="1">
            <a:spLocks noGrp="1"/>
          </p:cNvSpPr>
          <p:nvPr>
            <p:ph type="body" idx="1"/>
          </p:nvPr>
        </p:nvSpPr>
        <p:spPr>
          <a:xfrm>
            <a:off x="575998" y="5392801"/>
            <a:ext cx="6096525" cy="73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31"/>
          <p:cNvSpPr>
            <a:spLocks noGrp="1"/>
          </p:cNvSpPr>
          <p:nvPr>
            <p:ph type="pic" idx="2"/>
          </p:nvPr>
        </p:nvSpPr>
        <p:spPr>
          <a:xfrm>
            <a:off x="7248525" y="1654175"/>
            <a:ext cx="4368673" cy="4468813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31"/>
          <p:cNvSpPr txBox="1">
            <a:spLocks noGrp="1"/>
          </p:cNvSpPr>
          <p:nvPr>
            <p:ph type="sldNum" idx="12"/>
          </p:nvPr>
        </p:nvSpPr>
        <p:spPr>
          <a:xfrm>
            <a:off x="87376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0"/>
          <p:cNvSpPr/>
          <p:nvPr/>
        </p:nvSpPr>
        <p:spPr>
          <a:xfrm>
            <a:off x="0" y="6210000"/>
            <a:ext cx="12192000" cy="64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6" name="Google Shape;66;p40" descr="Afbeelding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41199" y="6353998"/>
            <a:ext cx="1008306" cy="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0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1"/>
          <p:cNvSpPr/>
          <p:nvPr/>
        </p:nvSpPr>
        <p:spPr>
          <a:xfrm>
            <a:off x="0" y="6210000"/>
            <a:ext cx="12192000" cy="64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0" name="Google Shape;70;p41" descr="Afbeelding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41199" y="6353998"/>
            <a:ext cx="1008306" cy="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41"/>
          <p:cNvSpPr/>
          <p:nvPr/>
        </p:nvSpPr>
        <p:spPr>
          <a:xfrm>
            <a:off x="0" y="0"/>
            <a:ext cx="12193201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41"/>
          <p:cNvSpPr/>
          <p:nvPr/>
        </p:nvSpPr>
        <p:spPr>
          <a:xfrm>
            <a:off x="0" y="647997"/>
            <a:ext cx="12193201" cy="62100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" name="Google Shape;73;p41" descr="Afbeelding 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9999" y="359999"/>
            <a:ext cx="2018136" cy="72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41" descr="Picture 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543790" y="1350253"/>
            <a:ext cx="4648210" cy="5507748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41"/>
          <p:cNvSpPr txBox="1">
            <a:spLocks noGrp="1"/>
          </p:cNvSpPr>
          <p:nvPr>
            <p:ph type="body" idx="1"/>
          </p:nvPr>
        </p:nvSpPr>
        <p:spPr>
          <a:xfrm>
            <a:off x="576003" y="4359604"/>
            <a:ext cx="8334000" cy="1655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>
                <a:solidFill>
                  <a:srgbClr val="FFFFFF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>
                <a:solidFill>
                  <a:srgbClr val="FFFFFF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>
                <a:solidFill>
                  <a:srgbClr val="FFFFFF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defRPr>
                <a:solidFill>
                  <a:srgbClr val="FFFFFF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41"/>
          <p:cNvSpPr txBox="1">
            <a:spLocks noGrp="1"/>
          </p:cNvSpPr>
          <p:nvPr>
            <p:ph type="title"/>
          </p:nvPr>
        </p:nvSpPr>
        <p:spPr>
          <a:xfrm>
            <a:off x="576000" y="1800000"/>
            <a:ext cx="8334000" cy="238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  <a:defRPr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41"/>
          <p:cNvSpPr txBox="1">
            <a:spLocks noGrp="1"/>
          </p:cNvSpPr>
          <p:nvPr>
            <p:ph type="sldNum" idx="12"/>
          </p:nvPr>
        </p:nvSpPr>
        <p:spPr>
          <a:xfrm>
            <a:off x="8737600" y="6172200"/>
            <a:ext cx="2844800" cy="368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Bullets">
  <p:cSld name="Title &amp; Bullets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2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2"/>
          <p:cNvSpPr txBox="1">
            <a:spLocks noGrp="1"/>
          </p:cNvSpPr>
          <p:nvPr>
            <p:ph type="body" idx="1"/>
          </p:nvPr>
        </p:nvSpPr>
        <p:spPr>
          <a:xfrm>
            <a:off x="603250" y="1186480"/>
            <a:ext cx="10985500" cy="4673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3167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Helvetica Neue"/>
              <a:buChar char="•"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3167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Helvetica Neue"/>
              <a:buChar char="•"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3167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Helvetica Neue"/>
              <a:buChar char="•"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3167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Helvetica Neue"/>
              <a:buChar char="•"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42"/>
          <p:cNvSpPr txBox="1">
            <a:spLocks noGrp="1"/>
          </p:cNvSpPr>
          <p:nvPr>
            <p:ph type="body" idx="2"/>
          </p:nvPr>
        </p:nvSpPr>
        <p:spPr>
          <a:xfrm>
            <a:off x="603250" y="2124251"/>
            <a:ext cx="10985500" cy="41280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416052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42"/>
          <p:cNvSpPr txBox="1">
            <a:spLocks noGrp="1"/>
          </p:cNvSpPr>
          <p:nvPr>
            <p:ph type="sldNum" idx="1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&amp; Bullets">
  <p:cSld name="Title &amp; Bullets 2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3"/>
          <p:cNvSpPr txBox="1">
            <a:spLocks noGrp="1"/>
          </p:cNvSpPr>
          <p:nvPr>
            <p:ph type="title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3"/>
          <p:cNvSpPr txBox="1">
            <a:spLocks noGrp="1"/>
          </p:cNvSpPr>
          <p:nvPr>
            <p:ph type="body" idx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Helvetica Neue"/>
              <a:buNone/>
              <a:defRPr sz="2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43"/>
          <p:cNvSpPr txBox="1">
            <a:spLocks noGrp="1"/>
          </p:cNvSpPr>
          <p:nvPr>
            <p:ph type="body" idx="2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rmAutofit/>
          </a:bodyPr>
          <a:lstStyle>
            <a:lvl1pPr marL="457200" lvl="0" indent="-416052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16052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16052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16052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16051" algn="l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952"/>
              <a:buFont typeface="Helvetica Neue"/>
              <a:buChar char="•"/>
              <a:defRPr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43"/>
          <p:cNvSpPr txBox="1">
            <a:spLocks noGrp="1"/>
          </p:cNvSpPr>
          <p:nvPr>
            <p:ph type="sldNum" idx="12"/>
          </p:nvPr>
        </p:nvSpPr>
        <p:spPr>
          <a:xfrm>
            <a:off x="5997574" y="6540499"/>
            <a:ext cx="190603" cy="187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b" anchorCtr="0">
            <a:spAutoFit/>
          </a:bodyPr>
          <a:lstStyle>
            <a:lvl1pPr marL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Helvetica Neue"/>
              <a:buNone/>
              <a:defRPr sz="90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 i="0" u="none" strike="noStrike" cap="non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2"/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2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3" name="Google Shape;23;p32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Finish">
  <p:cSld name="Section Header_Finish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3"/>
          <p:cNvSpPr/>
          <p:nvPr/>
        </p:nvSpPr>
        <p:spPr>
          <a:xfrm>
            <a:off x="0" y="0"/>
            <a:ext cx="12193201" cy="62099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3"/>
          <p:cNvSpPr txBox="1">
            <a:spLocks noGrp="1"/>
          </p:cNvSpPr>
          <p:nvPr>
            <p:ph type="title"/>
          </p:nvPr>
        </p:nvSpPr>
        <p:spPr>
          <a:xfrm>
            <a:off x="579119" y="510987"/>
            <a:ext cx="11039794" cy="5184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Arial"/>
              <a:buNone/>
              <a:defRPr sz="6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3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4"/>
          <p:cNvSpPr/>
          <p:nvPr/>
        </p:nvSpPr>
        <p:spPr>
          <a:xfrm>
            <a:off x="0" y="6210000"/>
            <a:ext cx="12192000" cy="64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" name="Google Shape;30;p34" descr="Afbeelding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41199" y="6353998"/>
            <a:ext cx="1008306" cy="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4"/>
          <p:cNvSpPr/>
          <p:nvPr/>
        </p:nvSpPr>
        <p:spPr>
          <a:xfrm>
            <a:off x="0" y="-1"/>
            <a:ext cx="12193201" cy="6207562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34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" name="Google Shape;33;p34" descr="Picture 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43790" y="675125"/>
            <a:ext cx="4648210" cy="5507749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4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4"/>
          <p:cNvSpPr txBox="1">
            <a:spLocks noGrp="1"/>
          </p:cNvSpPr>
          <p:nvPr>
            <p:ph type="body" idx="1"/>
          </p:nvPr>
        </p:nvSpPr>
        <p:spPr>
          <a:xfrm>
            <a:off x="576003" y="4359600"/>
            <a:ext cx="8334000" cy="150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E77"/>
              </a:buClr>
              <a:buSzPts val="2400"/>
              <a:buFont typeface="Arial"/>
              <a:buNone/>
              <a:defRPr>
                <a:solidFill>
                  <a:srgbClr val="005E77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E77"/>
              </a:buClr>
              <a:buSzPts val="2400"/>
              <a:buFont typeface="Arial"/>
              <a:buNone/>
              <a:defRPr>
                <a:solidFill>
                  <a:srgbClr val="005E77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E77"/>
              </a:buClr>
              <a:buSzPts val="2400"/>
              <a:buFont typeface="Arial"/>
              <a:buNone/>
              <a:defRPr>
                <a:solidFill>
                  <a:srgbClr val="005E77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E77"/>
              </a:buClr>
              <a:buSzPts val="2400"/>
              <a:buFont typeface="Arial"/>
              <a:buNone/>
              <a:defRPr>
                <a:solidFill>
                  <a:srgbClr val="005E77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5E77"/>
              </a:buClr>
              <a:buSzPts val="2400"/>
              <a:buFont typeface="Arial"/>
              <a:buNone/>
              <a:defRPr>
                <a:solidFill>
                  <a:srgbClr val="005E77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" name="Google Shape;38;p35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>
  <p:cSld name="Section Header 2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6"/>
          <p:cNvSpPr/>
          <p:nvPr/>
        </p:nvSpPr>
        <p:spPr>
          <a:xfrm>
            <a:off x="0" y="6210000"/>
            <a:ext cx="12192000" cy="64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" name="Google Shape;41;p36" descr="Afbeelding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41199" y="6353998"/>
            <a:ext cx="1008306" cy="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36"/>
          <p:cNvSpPr/>
          <p:nvPr/>
        </p:nvSpPr>
        <p:spPr>
          <a:xfrm>
            <a:off x="0" y="-1"/>
            <a:ext cx="12193201" cy="6207562"/>
          </a:xfrm>
          <a:prstGeom prst="rect">
            <a:avLst/>
          </a:prstGeom>
          <a:solidFill>
            <a:srgbClr val="DCE7F0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6"/>
          <p:cNvSpPr txBox="1">
            <a:spLocks noGrp="1"/>
          </p:cNvSpPr>
          <p:nvPr>
            <p:ph type="title"/>
          </p:nvPr>
        </p:nvSpPr>
        <p:spPr>
          <a:xfrm>
            <a:off x="575998" y="1800000"/>
            <a:ext cx="6096525" cy="238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6"/>
          <p:cNvSpPr txBox="1">
            <a:spLocks noGrp="1"/>
          </p:cNvSpPr>
          <p:nvPr>
            <p:ph type="body" idx="1"/>
          </p:nvPr>
        </p:nvSpPr>
        <p:spPr>
          <a:xfrm>
            <a:off x="575998" y="4359600"/>
            <a:ext cx="6096265" cy="150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6" name="Google Shape;46;p36"/>
          <p:cNvSpPr>
            <a:spLocks noGrp="1"/>
          </p:cNvSpPr>
          <p:nvPr>
            <p:ph type="pic" idx="2"/>
          </p:nvPr>
        </p:nvSpPr>
        <p:spPr>
          <a:xfrm>
            <a:off x="7248525" y="584201"/>
            <a:ext cx="4368673" cy="2376000"/>
          </a:xfrm>
          <a:prstGeom prst="rect">
            <a:avLst/>
          </a:prstGeom>
          <a:noFill/>
          <a:ln>
            <a:noFill/>
          </a:ln>
        </p:spPr>
      </p:sp>
      <p:sp>
        <p:nvSpPr>
          <p:cNvPr id="47" name="Google Shape;47;p36"/>
          <p:cNvSpPr>
            <a:spLocks noGrp="1"/>
          </p:cNvSpPr>
          <p:nvPr>
            <p:ph type="pic" idx="3"/>
          </p:nvPr>
        </p:nvSpPr>
        <p:spPr>
          <a:xfrm>
            <a:off x="7248262" y="3248512"/>
            <a:ext cx="4368674" cy="237600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_White">
  <p:cSld name="Section Header_White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7"/>
          <p:cNvSpPr txBox="1">
            <a:spLocks noGrp="1"/>
          </p:cNvSpPr>
          <p:nvPr>
            <p:ph type="title"/>
          </p:nvPr>
        </p:nvSpPr>
        <p:spPr>
          <a:xfrm>
            <a:off x="575998" y="1800000"/>
            <a:ext cx="6096265" cy="238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37"/>
          <p:cNvSpPr txBox="1">
            <a:spLocks noGrp="1"/>
          </p:cNvSpPr>
          <p:nvPr>
            <p:ph type="body" idx="1"/>
          </p:nvPr>
        </p:nvSpPr>
        <p:spPr>
          <a:xfrm>
            <a:off x="575998" y="4359600"/>
            <a:ext cx="6096265" cy="150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7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" name="Google Shape;52;p37"/>
          <p:cNvSpPr>
            <a:spLocks noGrp="1"/>
          </p:cNvSpPr>
          <p:nvPr>
            <p:ph type="pic" idx="2"/>
          </p:nvPr>
        </p:nvSpPr>
        <p:spPr>
          <a:xfrm>
            <a:off x="7248525" y="584201"/>
            <a:ext cx="4368673" cy="5040313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8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" name="Google Shape;55;p38"/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5400000" cy="446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38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>
  <p:cSld name="Comparison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9"/>
          <p:cNvSpPr/>
          <p:nvPr/>
        </p:nvSpPr>
        <p:spPr>
          <a:xfrm>
            <a:off x="0" y="6210000"/>
            <a:ext cx="12192000" cy="64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" name="Google Shape;59;p39" descr="Afbeelding 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041199" y="6353998"/>
            <a:ext cx="1008306" cy="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9"/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5421575" cy="54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1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  <a:defRPr b="1"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" name="Google Shape;61;p39"/>
          <p:cNvSpPr txBox="1">
            <a:spLocks noGrp="1"/>
          </p:cNvSpPr>
          <p:nvPr>
            <p:ph type="body" idx="2"/>
          </p:nvPr>
        </p:nvSpPr>
        <p:spPr>
          <a:xfrm>
            <a:off x="6172200" y="1656000"/>
            <a:ext cx="5445000" cy="540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b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" name="Google Shape;62;p39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1pPr>
            <a:lvl2pPr marL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2pPr>
            <a:lvl3pPr marL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3pPr>
            <a:lvl4pPr marL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4pPr>
            <a:lvl5pPr marL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5pPr>
            <a:lvl6pPr marL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6pPr>
            <a:lvl7pPr marL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7pPr>
            <a:lvl8pPr marL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8pPr>
            <a:lvl9pPr marL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3" name="Google Shape;63;p3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/>
          <p:nvPr/>
        </p:nvSpPr>
        <p:spPr>
          <a:xfrm>
            <a:off x="0" y="6210000"/>
            <a:ext cx="12192000" cy="648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Google Shape;7;p30" descr="Afbeelding 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1041199" y="6353998"/>
            <a:ext cx="1008306" cy="3600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30"/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30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" name="Google Shape;10;p30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jpg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1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"/>
          <p:cNvSpPr txBox="1">
            <a:spLocks noGrp="1"/>
          </p:cNvSpPr>
          <p:nvPr>
            <p:ph type="ctrTitle" idx="4294967295"/>
          </p:nvPr>
        </p:nvSpPr>
        <p:spPr>
          <a:xfrm>
            <a:off x="575998" y="1079999"/>
            <a:ext cx="10642461" cy="40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rial"/>
              <a:buNone/>
            </a:pP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Seizure detection with wearable devices and AI</a:t>
            </a:r>
            <a:endParaRPr lang="en-US" sz="7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5B06958F-1CFF-4AB1-BA75-575DC0BF0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4315" y="6266193"/>
            <a:ext cx="1224144" cy="352346"/>
          </a:xfrm>
          <a:prstGeom prst="rect">
            <a:avLst/>
          </a:prstGeom>
        </p:spPr>
      </p:pic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76D49D1D-33D8-4A64-96D2-E6024FAD4B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51720" y="6266192"/>
            <a:ext cx="528563" cy="35234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3406D01-8960-4D83-9154-86EACD7586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47011" y="352159"/>
            <a:ext cx="1999555" cy="7249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3E50224-11B8-44FA-AC7F-FB93BB90D71E}"/>
              </a:ext>
            </a:extLst>
          </p:cNvPr>
          <p:cNvSpPr txBox="1"/>
          <p:nvPr/>
        </p:nvSpPr>
        <p:spPr>
          <a:xfrm>
            <a:off x="287045" y="4818318"/>
            <a:ext cx="753031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Dr. Christos Chatzichristos</a:t>
            </a:r>
          </a:p>
          <a:p>
            <a:endParaRPr lang="en-US" dirty="0"/>
          </a:p>
          <a:p>
            <a:r>
              <a:rPr lang="en-US" sz="1000" dirty="0"/>
              <a:t>Joint work with: Prof. M. Devos, Prof. S. Van Huffel, Prof. W. Van Paesschen, Dr. K. Vandecasteele, Dr. T. De Cooman</a:t>
            </a:r>
          </a:p>
          <a:p>
            <a:r>
              <a:rPr lang="en-US" sz="1000" dirty="0"/>
              <a:t>M. </a:t>
            </a:r>
            <a:r>
              <a:rPr lang="en-US" sz="1000" dirty="0" err="1"/>
              <a:t>Bhagudai</a:t>
            </a:r>
            <a:r>
              <a:rPr lang="en-US" sz="1000" dirty="0"/>
              <a:t>, Z. Zhang, </a:t>
            </a:r>
            <a:r>
              <a:rPr lang="es-ES" sz="1050" dirty="0"/>
              <a:t>J. Dan, A. Narayanan, N. Seeuws, L. Swinnen et al.</a:t>
            </a:r>
          </a:p>
          <a:p>
            <a:endParaRPr lang="es-ES" sz="1050" dirty="0"/>
          </a:p>
          <a:p>
            <a:endParaRPr lang="es-ES" sz="1050" dirty="0"/>
          </a:p>
          <a:p>
            <a:endParaRPr lang="es-ES" sz="1050" dirty="0"/>
          </a:p>
          <a:p>
            <a:pPr algn="l"/>
            <a:r>
              <a:rPr lang="en-US" b="1" i="0" dirty="0">
                <a:solidFill>
                  <a:srgbClr val="3D3D3D"/>
                </a:solidFill>
                <a:effectLst/>
                <a:latin typeface="rubrik-new"/>
              </a:rPr>
              <a:t>AI for Time Series, 24/02/2022</a:t>
            </a:r>
          </a:p>
          <a:p>
            <a:br>
              <a:rPr lang="en-US" b="0" i="0" dirty="0">
                <a:solidFill>
                  <a:srgbClr val="3D3D3D"/>
                </a:solidFill>
                <a:effectLst/>
                <a:latin typeface="rubrik-new"/>
              </a:rPr>
            </a:b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9E5A8EC-B556-4758-9036-8D7F2286D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3150" y="6266193"/>
            <a:ext cx="1147904" cy="35234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5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10</a:t>
            </a:fld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Seizure detection</a:t>
            </a:r>
            <a:endParaRPr/>
          </a:p>
        </p:txBody>
      </p:sp>
      <p:pic>
        <p:nvPicPr>
          <p:cNvPr id="143" name="Google Shape;143;p5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05888" y="1435727"/>
            <a:ext cx="1832459" cy="1993715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5"/>
          <p:cNvSpPr/>
          <p:nvPr/>
        </p:nvSpPr>
        <p:spPr>
          <a:xfrm>
            <a:off x="797657" y="1202563"/>
            <a:ext cx="3088847" cy="3279639"/>
          </a:xfrm>
          <a:prstGeom prst="roundRect">
            <a:avLst>
              <a:gd name="adj" fmla="val 15000"/>
            </a:avLst>
          </a:prstGeom>
          <a:noFill/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1210578" y="3642116"/>
            <a:ext cx="2263005" cy="61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Hospital monitoring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(vEEG)</a:t>
            </a:r>
            <a:endParaRPr/>
          </a:p>
        </p:txBody>
      </p:sp>
      <p:sp>
        <p:nvSpPr>
          <p:cNvPr id="146" name="Google Shape;146;p5"/>
          <p:cNvSpPr/>
          <p:nvPr/>
        </p:nvSpPr>
        <p:spPr>
          <a:xfrm>
            <a:off x="4635892" y="1202563"/>
            <a:ext cx="6817556" cy="3279639"/>
          </a:xfrm>
          <a:prstGeom prst="roundRect">
            <a:avLst>
              <a:gd name="adj" fmla="val 14127"/>
            </a:avLst>
          </a:prstGeom>
          <a:noFill/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" name="Google Shape;147;p5" descr="Imag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07444" y="1503921"/>
            <a:ext cx="1832458" cy="1322424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5"/>
          <p:cNvSpPr txBox="1"/>
          <p:nvPr/>
        </p:nvSpPr>
        <p:spPr>
          <a:xfrm>
            <a:off x="5884093" y="3642116"/>
            <a:ext cx="4740882" cy="617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Ambulatory monitoring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(ECG/PPG, ACC, EMG, EDA, wearable EEG)</a:t>
            </a:r>
            <a:endParaRPr/>
          </a:p>
        </p:txBody>
      </p:sp>
      <p:pic>
        <p:nvPicPr>
          <p:cNvPr id="149" name="Google Shape;149;p5" descr="Image"/>
          <p:cNvPicPr preferRelativeResize="0"/>
          <p:nvPr/>
        </p:nvPicPr>
        <p:blipFill rotWithShape="1">
          <a:blip r:embed="rId5">
            <a:alphaModFix/>
          </a:blip>
          <a:srcRect l="8425" t="53343" r="55284" b="178"/>
          <a:stretch/>
        </p:blipFill>
        <p:spPr>
          <a:xfrm>
            <a:off x="6369459" y="1282957"/>
            <a:ext cx="1380904" cy="14148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 descr="Image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50443" y="2194987"/>
            <a:ext cx="1168994" cy="1294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5" descr="Image"/>
          <p:cNvPicPr preferRelativeResize="0"/>
          <p:nvPr/>
        </p:nvPicPr>
        <p:blipFill rotWithShape="1">
          <a:blip r:embed="rId7">
            <a:alphaModFix/>
          </a:blip>
          <a:srcRect l="21669" r="15193" b="11807"/>
          <a:stretch/>
        </p:blipFill>
        <p:spPr>
          <a:xfrm>
            <a:off x="7813492" y="2266318"/>
            <a:ext cx="1466387" cy="1152184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5"/>
          <p:cNvSpPr/>
          <p:nvPr/>
        </p:nvSpPr>
        <p:spPr>
          <a:xfrm>
            <a:off x="3954318" y="2335719"/>
            <a:ext cx="612497" cy="1013327"/>
          </a:xfrm>
          <a:prstGeom prst="rightArrow">
            <a:avLst>
              <a:gd name="adj1" fmla="val 37135"/>
              <a:gd name="adj2" fmla="val 54702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5"/>
          <p:cNvSpPr txBox="1"/>
          <p:nvPr/>
        </p:nvSpPr>
        <p:spPr>
          <a:xfrm>
            <a:off x="1103940" y="4797159"/>
            <a:ext cx="8517287" cy="128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Arial"/>
              <a:buChar char="•"/>
            </a:pPr>
            <a:r>
              <a:rPr lang="en-US" sz="2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Automated ambulatory seizure detection:</a:t>
            </a:r>
            <a:endParaRPr/>
          </a:p>
          <a:p>
            <a:pPr marL="8001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Arial"/>
              <a:buChar char="•"/>
            </a:pPr>
            <a:r>
              <a:rPr lang="en-US" sz="2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Improve treatment by long-term reliable monitoring</a:t>
            </a:r>
            <a:endParaRPr/>
          </a:p>
          <a:p>
            <a:pPr marL="800100" marR="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Arial"/>
              <a:buChar char="•"/>
            </a:pPr>
            <a:r>
              <a:rPr lang="en-US" sz="2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Alarm patients and caregivers when a seizure occurs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/>
          <p:nvPr/>
        </p:nvSpPr>
        <p:spPr>
          <a:xfrm>
            <a:off x="8503794" y="4091640"/>
            <a:ext cx="2747601" cy="1782173"/>
          </a:xfrm>
          <a:prstGeom prst="roundRect">
            <a:avLst>
              <a:gd name="adj" fmla="val 15286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Generalised motor</a:t>
            </a:r>
            <a:endParaRPr/>
          </a:p>
        </p:txBody>
      </p:sp>
      <p:sp>
        <p:nvSpPr>
          <p:cNvPr id="159" name="Google Shape;159;p7"/>
          <p:cNvSpPr/>
          <p:nvPr/>
        </p:nvSpPr>
        <p:spPr>
          <a:xfrm>
            <a:off x="4653720" y="4091640"/>
            <a:ext cx="2747600" cy="1782173"/>
          </a:xfrm>
          <a:prstGeom prst="roundRect">
            <a:avLst>
              <a:gd name="adj" fmla="val 15286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Focal (temporal lobe)</a:t>
            </a:r>
            <a:endParaRPr/>
          </a:p>
          <a:p>
            <a:pPr marL="307473" marR="0" lvl="0" indent="-18047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Generalised motor</a:t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803647" y="4091640"/>
            <a:ext cx="2747599" cy="1782173"/>
          </a:xfrm>
          <a:prstGeom prst="roundRect">
            <a:avLst>
              <a:gd name="adj" fmla="val 15286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(most) Focal</a:t>
            </a:r>
            <a:endParaRPr/>
          </a:p>
          <a:p>
            <a:pPr marL="307473" marR="0" lvl="0" indent="-180473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Generalised absence</a:t>
            </a:r>
            <a:endParaRPr/>
          </a:p>
        </p:txBody>
      </p:sp>
      <p:sp>
        <p:nvSpPr>
          <p:cNvPr id="161" name="Google Shape;161;p7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11</a:t>
            </a:fld>
            <a:endParaRPr/>
          </a:p>
        </p:txBody>
      </p:sp>
      <p:sp>
        <p:nvSpPr>
          <p:cNvPr id="162" name="Google Shape;162;p7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Multimodal seizure detection</a:t>
            </a:r>
            <a:endParaRPr/>
          </a:p>
        </p:txBody>
      </p:sp>
      <p:sp>
        <p:nvSpPr>
          <p:cNvPr id="163" name="Google Shape;163;p7"/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11041200" cy="16230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Unimodal methodologies are good for specific types of seizures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 </a:t>
            </a:r>
            <a:r>
              <a:rPr lang="en-US" b="1"/>
              <a:t>multimodal framework</a:t>
            </a:r>
            <a:r>
              <a:rPr lang="en-US"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can combine information from different sensors that can measure other physiological changes during seizures</a:t>
            </a:r>
            <a:endParaRPr/>
          </a:p>
        </p:txBody>
      </p:sp>
      <p:sp>
        <p:nvSpPr>
          <p:cNvPr id="164" name="Google Shape;164;p7"/>
          <p:cNvSpPr/>
          <p:nvPr/>
        </p:nvSpPr>
        <p:spPr>
          <a:xfrm>
            <a:off x="531328" y="3582320"/>
            <a:ext cx="1907231" cy="944847"/>
          </a:xfrm>
          <a:prstGeom prst="roundRect">
            <a:avLst>
              <a:gd name="adj" fmla="val 22378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Wearable EEG</a:t>
            </a:r>
            <a:endParaRPr/>
          </a:p>
        </p:txBody>
      </p:sp>
      <p:sp>
        <p:nvSpPr>
          <p:cNvPr id="165" name="Google Shape;165;p7"/>
          <p:cNvSpPr/>
          <p:nvPr/>
        </p:nvSpPr>
        <p:spPr>
          <a:xfrm>
            <a:off x="4346523" y="3582320"/>
            <a:ext cx="1907231" cy="944847"/>
          </a:xfrm>
          <a:prstGeom prst="roundRect">
            <a:avLst>
              <a:gd name="adj" fmla="val 22378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ECG</a:t>
            </a:r>
            <a:endParaRPr/>
          </a:p>
        </p:txBody>
      </p:sp>
      <p:sp>
        <p:nvSpPr>
          <p:cNvPr id="166" name="Google Shape;166;p7"/>
          <p:cNvSpPr/>
          <p:nvPr/>
        </p:nvSpPr>
        <p:spPr>
          <a:xfrm>
            <a:off x="8181485" y="3582320"/>
            <a:ext cx="1907232" cy="944847"/>
          </a:xfrm>
          <a:prstGeom prst="roundRect">
            <a:avLst>
              <a:gd name="adj" fmla="val 22378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EMG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f630b2b05f_0_20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6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172" name="Google Shape;172;gf630b2b05f_0_20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Seizure detection - diaries</a:t>
            </a:r>
            <a:endParaRPr/>
          </a:p>
        </p:txBody>
      </p:sp>
      <p:grpSp>
        <p:nvGrpSpPr>
          <p:cNvPr id="173" name="Google Shape;173;gf630b2b05f_0_20"/>
          <p:cNvGrpSpPr/>
          <p:nvPr/>
        </p:nvGrpSpPr>
        <p:grpSpPr>
          <a:xfrm>
            <a:off x="5463892" y="2822279"/>
            <a:ext cx="1776474" cy="1127959"/>
            <a:chOff x="0" y="119083"/>
            <a:chExt cx="1380000" cy="905700"/>
          </a:xfrm>
        </p:grpSpPr>
        <p:sp>
          <p:nvSpPr>
            <p:cNvPr id="174" name="Google Shape;174;gf630b2b05f_0_20"/>
            <p:cNvSpPr/>
            <p:nvPr/>
          </p:nvSpPr>
          <p:spPr>
            <a:xfrm>
              <a:off x="0" y="119083"/>
              <a:ext cx="1380000" cy="905700"/>
            </a:xfrm>
            <a:prstGeom prst="roundRect">
              <a:avLst>
                <a:gd name="adj" fmla="val 10000"/>
              </a:avLst>
            </a:prstGeom>
            <a:solidFill>
              <a:srgbClr val="1A8DB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gf630b2b05f_0_20"/>
            <p:cNvSpPr txBox="1"/>
            <p:nvPr/>
          </p:nvSpPr>
          <p:spPr>
            <a:xfrm>
              <a:off x="26527" y="137731"/>
              <a:ext cx="1327200" cy="8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Seizure segment Classification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gf630b2b05f_0_20"/>
          <p:cNvGrpSpPr/>
          <p:nvPr/>
        </p:nvGrpSpPr>
        <p:grpSpPr>
          <a:xfrm>
            <a:off x="6436202" y="4836896"/>
            <a:ext cx="1776474" cy="1127959"/>
            <a:chOff x="0" y="119083"/>
            <a:chExt cx="1380000" cy="905700"/>
          </a:xfrm>
        </p:grpSpPr>
        <p:sp>
          <p:nvSpPr>
            <p:cNvPr id="177" name="Google Shape;177;gf630b2b05f_0_20"/>
            <p:cNvSpPr/>
            <p:nvPr/>
          </p:nvSpPr>
          <p:spPr>
            <a:xfrm>
              <a:off x="0" y="119083"/>
              <a:ext cx="1380000" cy="905700"/>
            </a:xfrm>
            <a:prstGeom prst="roundRect">
              <a:avLst>
                <a:gd name="adj" fmla="val 10000"/>
              </a:avLst>
            </a:prstGeom>
            <a:solidFill>
              <a:srgbClr val="1A8DB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gf630b2b05f_0_20"/>
            <p:cNvSpPr txBox="1"/>
            <p:nvPr/>
          </p:nvSpPr>
          <p:spPr>
            <a:xfrm>
              <a:off x="26527" y="137731"/>
              <a:ext cx="1327200" cy="8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Offline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seizure diary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gf630b2b05f_0_20"/>
          <p:cNvGrpSpPr/>
          <p:nvPr/>
        </p:nvGrpSpPr>
        <p:grpSpPr>
          <a:xfrm>
            <a:off x="8075994" y="1071266"/>
            <a:ext cx="1776474" cy="1127959"/>
            <a:chOff x="0" y="119083"/>
            <a:chExt cx="1380000" cy="905700"/>
          </a:xfrm>
        </p:grpSpPr>
        <p:sp>
          <p:nvSpPr>
            <p:cNvPr id="180" name="Google Shape;180;gf630b2b05f_0_20"/>
            <p:cNvSpPr/>
            <p:nvPr/>
          </p:nvSpPr>
          <p:spPr>
            <a:xfrm>
              <a:off x="0" y="119083"/>
              <a:ext cx="1380000" cy="905700"/>
            </a:xfrm>
            <a:prstGeom prst="roundRect">
              <a:avLst>
                <a:gd name="adj" fmla="val 10000"/>
              </a:avLst>
            </a:prstGeom>
            <a:solidFill>
              <a:srgbClr val="1A8DB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gf630b2b05f_0_20"/>
            <p:cNvSpPr txBox="1"/>
            <p:nvPr/>
          </p:nvSpPr>
          <p:spPr>
            <a:xfrm>
              <a:off x="26527" y="137731"/>
              <a:ext cx="1327200" cy="8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Real time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Alarm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2" name="Google Shape;182;gf630b2b05f_0_20" descr="A picture containing computer, light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582281" y="4755877"/>
            <a:ext cx="1114425" cy="1290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gf630b2b05f_0_20" descr="A computer monitor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923246" y="4770314"/>
            <a:ext cx="1740357" cy="12182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4" name="Google Shape;184;gf630b2b05f_0_20"/>
          <p:cNvGrpSpPr/>
          <p:nvPr/>
        </p:nvGrpSpPr>
        <p:grpSpPr>
          <a:xfrm rot="3666129">
            <a:off x="6997796" y="4175832"/>
            <a:ext cx="933580" cy="381166"/>
            <a:chOff x="1518146" y="400803"/>
            <a:chExt cx="292500" cy="342300"/>
          </a:xfrm>
        </p:grpSpPr>
        <p:sp>
          <p:nvSpPr>
            <p:cNvPr id="185" name="Google Shape;185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7" name="Google Shape;187;gf630b2b05f_0_20"/>
          <p:cNvGrpSpPr/>
          <p:nvPr/>
        </p:nvGrpSpPr>
        <p:grpSpPr>
          <a:xfrm>
            <a:off x="8250449" y="5212598"/>
            <a:ext cx="694746" cy="351166"/>
            <a:chOff x="1518146" y="400803"/>
            <a:chExt cx="292500" cy="342300"/>
          </a:xfrm>
        </p:grpSpPr>
        <p:sp>
          <p:nvSpPr>
            <p:cNvPr id="188" name="Google Shape;188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" name="Google Shape;190;gf630b2b05f_0_20"/>
          <p:cNvGrpSpPr/>
          <p:nvPr/>
        </p:nvGrpSpPr>
        <p:grpSpPr>
          <a:xfrm rot="-2783544">
            <a:off x="7085357" y="2228527"/>
            <a:ext cx="1038421" cy="407018"/>
            <a:chOff x="1518146" y="400803"/>
            <a:chExt cx="292500" cy="342300"/>
          </a:xfrm>
        </p:grpSpPr>
        <p:sp>
          <p:nvSpPr>
            <p:cNvPr id="191" name="Google Shape;191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gf630b2b05f_0_20"/>
          <p:cNvSpPr txBox="1"/>
          <p:nvPr/>
        </p:nvSpPr>
        <p:spPr>
          <a:xfrm>
            <a:off x="10093958" y="4734924"/>
            <a:ext cx="1372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ML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Seizure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diary</a:t>
            </a: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f630b2b05f_0_20"/>
          <p:cNvSpPr/>
          <p:nvPr/>
        </p:nvSpPr>
        <p:spPr>
          <a:xfrm rot="5400000" flipH="1">
            <a:off x="6059130" y="1856127"/>
            <a:ext cx="503700" cy="1200900"/>
          </a:xfrm>
          <a:prstGeom prst="curvedLeftArrow">
            <a:avLst>
              <a:gd name="adj1" fmla="val 25000"/>
              <a:gd name="adj2" fmla="val 50000"/>
              <a:gd name="adj3" fmla="val 25000"/>
            </a:avLst>
          </a:prstGeom>
          <a:solidFill>
            <a:schemeClr val="accent1"/>
          </a:solidFill>
          <a:ln w="25400" cap="flat" cmpd="sng">
            <a:solidFill>
              <a:srgbClr val="1566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f630b2b05f_0_20"/>
          <p:cNvSpPr txBox="1"/>
          <p:nvPr/>
        </p:nvSpPr>
        <p:spPr>
          <a:xfrm>
            <a:off x="5490544" y="1479265"/>
            <a:ext cx="2428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Unsupervised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personalization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gf630b2b05f_0_20"/>
          <p:cNvSpPr txBox="1"/>
          <p:nvPr/>
        </p:nvSpPr>
        <p:spPr>
          <a:xfrm>
            <a:off x="7652852" y="3253112"/>
            <a:ext cx="244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Supervised personalization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gf630b2b05f_0_20"/>
          <p:cNvSpPr/>
          <p:nvPr/>
        </p:nvSpPr>
        <p:spPr>
          <a:xfrm rot="-560059">
            <a:off x="10072389" y="2556784"/>
            <a:ext cx="2053085" cy="1842391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dk2"/>
          </a:solidFill>
          <a:ln w="25400" cap="flat" cmpd="sng">
            <a:solidFill>
              <a:srgbClr val="15668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gf630b2b05f_0_20"/>
          <p:cNvSpPr txBox="1"/>
          <p:nvPr/>
        </p:nvSpPr>
        <p:spPr>
          <a:xfrm>
            <a:off x="9893856" y="1820127"/>
            <a:ext cx="24285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Modify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medication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9" name="Google Shape;199;gf630b2b05f_0_20"/>
          <p:cNvGrpSpPr/>
          <p:nvPr/>
        </p:nvGrpSpPr>
        <p:grpSpPr>
          <a:xfrm rot="-9003058">
            <a:off x="7422563" y="3903794"/>
            <a:ext cx="1604671" cy="371073"/>
            <a:chOff x="1518146" y="400803"/>
            <a:chExt cx="292500" cy="342300"/>
          </a:xfrm>
        </p:grpSpPr>
        <p:sp>
          <p:nvSpPr>
            <p:cNvPr id="200" name="Google Shape;200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1D8D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solidFill>
              <a:srgbClr val="1D8DB0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02" name="Google Shape;202;gf630b2b05f_0_20" descr="A drawing of a cartoon character&#10;&#10;Description automatically generated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054499" y="4836896"/>
            <a:ext cx="1124206" cy="853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gf630b2b05f_0_20" descr="Health, alarm, bell, hospital, medical icon - Downloa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93425" y="550945"/>
            <a:ext cx="1096225" cy="1096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f630b2b05f_0_20" descr="An illustration of accelerometer axes on a typical smartwatch. | Download  Scientific Diagram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6884" y="4602353"/>
            <a:ext cx="3028299" cy="15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f630b2b05f_0_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24043" y="3325209"/>
            <a:ext cx="980360" cy="18448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6" name="Google Shape;206;gf630b2b05f_0_20"/>
          <p:cNvGrpSpPr/>
          <p:nvPr/>
        </p:nvGrpSpPr>
        <p:grpSpPr>
          <a:xfrm rot="-3487514">
            <a:off x="2454401" y="4595233"/>
            <a:ext cx="1646940" cy="392738"/>
            <a:chOff x="1518146" y="400803"/>
            <a:chExt cx="292500" cy="342300"/>
          </a:xfrm>
        </p:grpSpPr>
        <p:sp>
          <p:nvSpPr>
            <p:cNvPr id="207" name="Google Shape;207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9" name="Google Shape;209;gf630b2b05f_0_20"/>
          <p:cNvGrpSpPr/>
          <p:nvPr/>
        </p:nvGrpSpPr>
        <p:grpSpPr>
          <a:xfrm>
            <a:off x="3028695" y="2813653"/>
            <a:ext cx="1776474" cy="1127959"/>
            <a:chOff x="0" y="119083"/>
            <a:chExt cx="1380000" cy="905700"/>
          </a:xfrm>
        </p:grpSpPr>
        <p:sp>
          <p:nvSpPr>
            <p:cNvPr id="210" name="Google Shape;210;gf630b2b05f_0_20"/>
            <p:cNvSpPr/>
            <p:nvPr/>
          </p:nvSpPr>
          <p:spPr>
            <a:xfrm>
              <a:off x="0" y="119083"/>
              <a:ext cx="1380000" cy="905700"/>
            </a:xfrm>
            <a:prstGeom prst="roundRect">
              <a:avLst>
                <a:gd name="adj" fmla="val 10000"/>
              </a:avLst>
            </a:prstGeom>
            <a:solidFill>
              <a:srgbClr val="1A8DB0"/>
            </a:solidFill>
            <a:ln w="254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gf630b2b05f_0_20"/>
            <p:cNvSpPr txBox="1"/>
            <p:nvPr/>
          </p:nvSpPr>
          <p:spPr>
            <a:xfrm>
              <a:off x="26527" y="137731"/>
              <a:ext cx="1327200" cy="85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53325" rIns="53325" bIns="533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Feature 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None/>
              </a:pPr>
              <a:r>
                <a:rPr lang="en-US"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Extraction</a:t>
              </a: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2" name="Google Shape;212;gf630b2b05f_0_20"/>
          <p:cNvGrpSpPr/>
          <p:nvPr/>
        </p:nvGrpSpPr>
        <p:grpSpPr>
          <a:xfrm>
            <a:off x="4850453" y="3196068"/>
            <a:ext cx="588861" cy="381391"/>
            <a:chOff x="1518146" y="400803"/>
            <a:chExt cx="292500" cy="342300"/>
          </a:xfrm>
        </p:grpSpPr>
        <p:sp>
          <p:nvSpPr>
            <p:cNvPr id="213" name="Google Shape;213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15" name="Google Shape;215;gf630b2b05f_0_20"/>
          <p:cNvGrpSpPr/>
          <p:nvPr/>
        </p:nvGrpSpPr>
        <p:grpSpPr>
          <a:xfrm>
            <a:off x="1710291" y="3711389"/>
            <a:ext cx="1269567" cy="353459"/>
            <a:chOff x="1518146" y="400803"/>
            <a:chExt cx="292500" cy="342300"/>
          </a:xfrm>
        </p:grpSpPr>
        <p:sp>
          <p:nvSpPr>
            <p:cNvPr id="216" name="Google Shape;216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8" name="Google Shape;218;gf630b2b05f_0_20"/>
          <p:cNvSpPr txBox="1"/>
          <p:nvPr/>
        </p:nvSpPr>
        <p:spPr>
          <a:xfrm>
            <a:off x="2618653" y="5578184"/>
            <a:ext cx="264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D8DB0"/>
                </a:solidFill>
                <a:latin typeface="Arial"/>
                <a:ea typeface="Arial"/>
                <a:cs typeface="Arial"/>
                <a:sym typeface="Arial"/>
              </a:rPr>
              <a:t>Accelerometer</a:t>
            </a:r>
            <a:endParaRPr sz="2400" b="1" i="0" u="none" strike="noStrike" cap="none">
              <a:solidFill>
                <a:srgbClr val="1D8DB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9" name="Google Shape;219;gf630b2b05f_0_20" descr="Afbeeldingsresultaat voor imec EE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946249" y="1021941"/>
            <a:ext cx="2223519" cy="1291987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f630b2b05f_0_20"/>
          <p:cNvSpPr txBox="1"/>
          <p:nvPr/>
        </p:nvSpPr>
        <p:spPr>
          <a:xfrm>
            <a:off x="1898688" y="3312846"/>
            <a:ext cx="9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D8DB0"/>
                </a:solidFill>
                <a:latin typeface="Arial"/>
                <a:ea typeface="Arial"/>
                <a:cs typeface="Arial"/>
                <a:sym typeface="Arial"/>
              </a:rPr>
              <a:t>EMG</a:t>
            </a:r>
            <a:endParaRPr sz="2400" b="1" i="0" u="none" strike="noStrike" cap="none">
              <a:solidFill>
                <a:srgbClr val="1D8DB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1" name="Google Shape;221;gf630b2b05f_0_20" descr="Afbeeldingsresultaat voor ecg sensors body"/>
          <p:cNvPicPr preferRelativeResize="0"/>
          <p:nvPr/>
        </p:nvPicPr>
        <p:blipFill rotWithShape="1">
          <a:blip r:embed="rId10">
            <a:alphaModFix/>
          </a:blip>
          <a:srcRect l="-28750" r="28750"/>
          <a:stretch/>
        </p:blipFill>
        <p:spPr>
          <a:xfrm>
            <a:off x="-494239" y="1820127"/>
            <a:ext cx="2728198" cy="154063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f630b2b05f_0_20"/>
          <p:cNvSpPr txBox="1"/>
          <p:nvPr/>
        </p:nvSpPr>
        <p:spPr>
          <a:xfrm>
            <a:off x="1927756" y="2509154"/>
            <a:ext cx="9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D8DB0"/>
                </a:solidFill>
                <a:latin typeface="Arial"/>
                <a:ea typeface="Arial"/>
                <a:cs typeface="Arial"/>
                <a:sym typeface="Arial"/>
              </a:rPr>
              <a:t>ECG</a:t>
            </a:r>
            <a:endParaRPr sz="2400" b="1" i="0" u="none" strike="noStrike" cap="none">
              <a:solidFill>
                <a:srgbClr val="1D8DB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gf630b2b05f_0_20"/>
          <p:cNvGrpSpPr/>
          <p:nvPr/>
        </p:nvGrpSpPr>
        <p:grpSpPr>
          <a:xfrm>
            <a:off x="1791563" y="2995270"/>
            <a:ext cx="1200888" cy="344217"/>
            <a:chOff x="1518146" y="400803"/>
            <a:chExt cx="292500" cy="342300"/>
          </a:xfrm>
        </p:grpSpPr>
        <p:sp>
          <p:nvSpPr>
            <p:cNvPr id="224" name="Google Shape;224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gf630b2b05f_0_20"/>
          <p:cNvGrpSpPr/>
          <p:nvPr/>
        </p:nvGrpSpPr>
        <p:grpSpPr>
          <a:xfrm rot="3666075">
            <a:off x="3475583" y="2287962"/>
            <a:ext cx="598481" cy="342267"/>
            <a:chOff x="1518146" y="400803"/>
            <a:chExt cx="292500" cy="342300"/>
          </a:xfrm>
        </p:grpSpPr>
        <p:sp>
          <p:nvSpPr>
            <p:cNvPr id="227" name="Google Shape;227;gf630b2b05f_0_20"/>
            <p:cNvSpPr/>
            <p:nvPr/>
          </p:nvSpPr>
          <p:spPr>
            <a:xfrm>
              <a:off x="1518146" y="400803"/>
              <a:ext cx="292500" cy="342300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rgbClr val="A9C4D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gf630b2b05f_0_20"/>
            <p:cNvSpPr txBox="1"/>
            <p:nvPr/>
          </p:nvSpPr>
          <p:spPr>
            <a:xfrm>
              <a:off x="1518146" y="469257"/>
              <a:ext cx="204900" cy="205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9" name="Google Shape;229;gf630b2b05f_0_20"/>
          <p:cNvSpPr txBox="1"/>
          <p:nvPr/>
        </p:nvSpPr>
        <p:spPr>
          <a:xfrm>
            <a:off x="3951390" y="1642855"/>
            <a:ext cx="95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>
                <a:solidFill>
                  <a:srgbClr val="1D8DB0"/>
                </a:solidFill>
                <a:latin typeface="Arial"/>
                <a:ea typeface="Arial"/>
                <a:cs typeface="Arial"/>
                <a:sym typeface="Arial"/>
              </a:rPr>
              <a:t>EEG</a:t>
            </a:r>
            <a:endParaRPr sz="2400" b="1" i="0" u="none" strike="noStrike" cap="none">
              <a:solidFill>
                <a:srgbClr val="1D8DB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0" name="Google Shape;230;gf630b2b05f_0_20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0506426" y="2823630"/>
            <a:ext cx="1200875" cy="12965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f62fecc9c2_1_30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86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13</a:t>
            </a:fld>
            <a:endParaRPr/>
          </a:p>
        </p:txBody>
      </p:sp>
      <p:sp>
        <p:nvSpPr>
          <p:cNvPr id="236" name="Google Shape;236;gf62fecc9c2_1_30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Seizure detection metrics</a:t>
            </a:r>
            <a:endParaRPr/>
          </a:p>
        </p:txBody>
      </p:sp>
      <p:pic>
        <p:nvPicPr>
          <p:cNvPr id="237" name="Google Shape;237;gf62fecc9c2_1_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5300" y="1511436"/>
            <a:ext cx="11184300" cy="44908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f62fecc9c2_1_30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861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14</a:t>
            </a:fld>
            <a:endParaRPr/>
          </a:p>
        </p:txBody>
      </p:sp>
      <p:sp>
        <p:nvSpPr>
          <p:cNvPr id="236" name="Google Shape;236;gf62fecc9c2_1_30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 err="1"/>
              <a:t>Byteflies</a:t>
            </a:r>
            <a:r>
              <a:rPr lang="en-US" dirty="0"/>
              <a:t> - sensor dot: multimodal wearable</a:t>
            </a:r>
            <a:endParaRPr dirty="0"/>
          </a:p>
        </p:txBody>
      </p:sp>
      <p:pic>
        <p:nvPicPr>
          <p:cNvPr id="5" name="Google Shape;243;gf62fecc9c2_1_20">
            <a:extLst>
              <a:ext uri="{FF2B5EF4-FFF2-40B4-BE49-F238E27FC236}">
                <a16:creationId xmlns:a16="http://schemas.microsoft.com/office/drawing/2014/main" id="{8355FDE0-1707-4064-86F0-9519BD38411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2050" y="1604674"/>
            <a:ext cx="10076951" cy="455862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44;gf62fecc9c2_1_20">
            <a:extLst>
              <a:ext uri="{FF2B5EF4-FFF2-40B4-BE49-F238E27FC236}">
                <a16:creationId xmlns:a16="http://schemas.microsoft.com/office/drawing/2014/main" id="{30120538-06B1-41FA-84E8-7B236A08519B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9638" y="1634538"/>
            <a:ext cx="2505075" cy="90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4450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8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042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15</a:t>
            </a:fld>
            <a:endParaRPr/>
          </a:p>
        </p:txBody>
      </p:sp>
      <p:sp>
        <p:nvSpPr>
          <p:cNvPr id="250" name="Google Shape;250;p8"/>
          <p:cNvSpPr txBox="1">
            <a:spLocks noGrp="1"/>
          </p:cNvSpPr>
          <p:nvPr>
            <p:ph type="title"/>
          </p:nvPr>
        </p:nvSpPr>
        <p:spPr>
          <a:xfrm>
            <a:off x="574800" y="207036"/>
            <a:ext cx="110424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Wearable data recordings – SeizeIT1</a:t>
            </a:r>
            <a:endParaRPr/>
          </a:p>
        </p:txBody>
      </p:sp>
      <p:graphicFrame>
        <p:nvGraphicFramePr>
          <p:cNvPr id="251" name="Google Shape;251;p8"/>
          <p:cNvGraphicFramePr/>
          <p:nvPr/>
        </p:nvGraphicFramePr>
        <p:xfrm>
          <a:off x="7217257" y="1993556"/>
          <a:ext cx="4037900" cy="2870900"/>
        </p:xfrm>
        <a:graphic>
          <a:graphicData uri="http://schemas.openxmlformats.org/drawingml/2006/table">
            <a:tbl>
              <a:tblPr firstCol="1" bandRow="1">
                <a:noFill/>
                <a:tableStyleId>{72CA440D-852A-4468-8B22-E58B57088891}</a:tableStyleId>
              </a:tblPr>
              <a:tblGrid>
                <a:gridCol w="2356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1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Number of Patients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42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Number of Seizures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182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Seizures duration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3.3 hours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77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Non-seizure duration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1337.3 hours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52" name="Google Shape;252;p8"/>
          <p:cNvSpPr txBox="1">
            <a:spLocks noGrp="1"/>
          </p:cNvSpPr>
          <p:nvPr>
            <p:ph type="body" idx="1"/>
          </p:nvPr>
        </p:nvSpPr>
        <p:spPr>
          <a:xfrm>
            <a:off x="382152" y="1925941"/>
            <a:ext cx="6262600" cy="3006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304800" lvl="0" indent="-3048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952"/>
              <a:buFont typeface="Helvetica Neue"/>
              <a:buChar char="•"/>
            </a:pPr>
            <a:r>
              <a:rPr lang="en-US"/>
              <a:t>Dataset containing continuous recordings with full scalp EEG and additional electrodes placed behind the ear (BHE)</a:t>
            </a:r>
            <a:endParaRPr/>
          </a:p>
          <a:p>
            <a:pPr marL="304800" lvl="0" indent="-304800" algn="l" rtl="0">
              <a:lnSpc>
                <a:spcPct val="9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952"/>
              <a:buFont typeface="Helvetica Neue"/>
              <a:buChar char="•"/>
            </a:pPr>
            <a:r>
              <a:rPr lang="en-US"/>
              <a:t>Contains mostly temporal lobe focal seizures (focal impaired awareness, focal aware and focal to bilateral tonic-clonic seizures)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9" descr="Google Shape;180;gab086453a3_2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77704" y="783036"/>
            <a:ext cx="3316036" cy="5311454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042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16</a:t>
            </a:fld>
            <a:endParaRPr/>
          </a:p>
        </p:txBody>
      </p:sp>
      <p:sp>
        <p:nvSpPr>
          <p:cNvPr id="259" name="Google Shape;259;p9"/>
          <p:cNvSpPr txBox="1">
            <a:spLocks noGrp="1"/>
          </p:cNvSpPr>
          <p:nvPr>
            <p:ph type="title"/>
          </p:nvPr>
        </p:nvSpPr>
        <p:spPr>
          <a:xfrm>
            <a:off x="574800" y="207036"/>
            <a:ext cx="110424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Wearable data recordings – SeizeIT2</a:t>
            </a:r>
            <a:endParaRPr/>
          </a:p>
        </p:txBody>
      </p:sp>
      <p:sp>
        <p:nvSpPr>
          <p:cNvPr id="260" name="Google Shape;260;p9"/>
          <p:cNvSpPr txBox="1"/>
          <p:nvPr/>
        </p:nvSpPr>
        <p:spPr>
          <a:xfrm>
            <a:off x="509081" y="1511579"/>
            <a:ext cx="7082099" cy="4078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lnSpcReduction="10000"/>
          </a:bodyPr>
          <a:lstStyle/>
          <a:p>
            <a:pPr marL="226313" marR="0" lvl="0" indent="-22631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Device developed within the SeizeIT2 project: Byteflies Sensor Dot (SD)</a:t>
            </a:r>
            <a:endParaRPr/>
          </a:p>
          <a:p>
            <a:pPr marL="226313" marR="0" lvl="0" indent="-226313" algn="l" rtl="0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Measurement of multiple modalities:</a:t>
            </a:r>
            <a:endParaRPr/>
          </a:p>
          <a:p>
            <a:pPr marL="678941" marR="0" lvl="1" indent="-22631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Behind-the-ear (BHE) EEG</a:t>
            </a:r>
            <a:endParaRPr/>
          </a:p>
          <a:p>
            <a:pPr marL="678941" marR="0" lvl="1" indent="-22631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ECG</a:t>
            </a:r>
            <a:endParaRPr/>
          </a:p>
          <a:p>
            <a:pPr marL="678941" marR="0" lvl="1" indent="-226313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EMG</a:t>
            </a:r>
            <a:endParaRPr/>
          </a:p>
          <a:p>
            <a:pPr marL="226313" marR="0" lvl="0" indent="-226313" algn="l" rtl="0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Goal to record 500 patients in hospital</a:t>
            </a:r>
            <a:endParaRPr/>
          </a:p>
          <a:p>
            <a:pPr marL="226313" marR="0" lvl="0" indent="-226313" algn="l" rtl="0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178"/>
              <a:buFont typeface="Arial"/>
              <a:buChar char="•"/>
            </a:pPr>
            <a:r>
              <a:rPr lang="en-US" sz="2178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Selected patients for longitudinal at-home recording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Feature-based algorithms for different types of seizures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67400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f630b2b05f_0_167"/>
          <p:cNvSpPr txBox="1">
            <a:spLocks noGrp="1"/>
          </p:cNvSpPr>
          <p:nvPr>
            <p:ph type="sldNum" idx="12"/>
          </p:nvPr>
        </p:nvSpPr>
        <p:spPr>
          <a:xfrm>
            <a:off x="575999" y="6481650"/>
            <a:ext cx="657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71" name="Google Shape;271;gf630b2b05f_0_167"/>
          <p:cNvSpPr txBox="1">
            <a:spLocks noGrp="1"/>
          </p:cNvSpPr>
          <p:nvPr>
            <p:ph type="title"/>
          </p:nvPr>
        </p:nvSpPr>
        <p:spPr>
          <a:xfrm>
            <a:off x="576000" y="155665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44"/>
              <a:buFont typeface="Arial"/>
              <a:buNone/>
            </a:pPr>
            <a:r>
              <a:rPr lang="en-US"/>
              <a:t>Absence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EEG based seizure detection </a:t>
            </a:r>
            <a:endParaRPr/>
          </a:p>
        </p:txBody>
      </p:sp>
      <p:sp>
        <p:nvSpPr>
          <p:cNvPr id="272" name="Google Shape;272;gf630b2b05f_0_167"/>
          <p:cNvSpPr txBox="1"/>
          <p:nvPr/>
        </p:nvSpPr>
        <p:spPr>
          <a:xfrm>
            <a:off x="404100" y="5773099"/>
            <a:ext cx="113838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[1]  Swinnen L, Chatzichristos, C. Jansen K. Et al. (2021). </a:t>
            </a:r>
            <a:r>
              <a:rPr lang="en-US" sz="1100" b="0" i="0" u="none" strike="noStrike" cap="none">
                <a:solidFill>
                  <a:srgbClr val="212121"/>
                </a:solidFill>
                <a:latin typeface="Arial"/>
                <a:ea typeface="Arial"/>
                <a:cs typeface="Arial"/>
                <a:sym typeface="Arial"/>
              </a:rPr>
              <a:t>Accurate detection of typical absence seizures in adults and children using a two-channel electroencephalographic wearable behind the ears</a:t>
            </a:r>
            <a:endParaRPr sz="110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400" b="0" i="0" u="none" strike="noStrike" cap="none">
                <a:solidFill>
                  <a:srgbClr val="5B616B"/>
                </a:solidFill>
                <a:latin typeface="Arial"/>
                <a:ea typeface="Arial"/>
                <a:cs typeface="Arial"/>
                <a:sym typeface="Arial"/>
              </a:rPr>
            </a:b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gf630b2b05f_0_167"/>
          <p:cNvSpPr txBox="1">
            <a:spLocks noGrp="1"/>
          </p:cNvSpPr>
          <p:nvPr>
            <p:ph type="body" idx="1"/>
          </p:nvPr>
        </p:nvSpPr>
        <p:spPr>
          <a:xfrm>
            <a:off x="404100" y="1503987"/>
            <a:ext cx="11041200" cy="399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457200" lvl="0" indent="-33946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6"/>
              <a:buChar char="•"/>
            </a:pPr>
            <a:r>
              <a:rPr lang="en-US" sz="2200"/>
              <a:t>N= 12 </a:t>
            </a:r>
            <a:endParaRPr sz="2200"/>
          </a:p>
          <a:p>
            <a:pPr marL="457200" lvl="0" indent="-33946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6"/>
              <a:buChar char="•"/>
            </a:pPr>
            <a:r>
              <a:rPr lang="en-US" sz="2200"/>
              <a:t>Median age: 20 years (9‐50) </a:t>
            </a:r>
            <a:endParaRPr sz="2200"/>
          </a:p>
          <a:p>
            <a:pPr marL="457200" lvl="0" indent="-33946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6"/>
              <a:buChar char="•"/>
            </a:pPr>
            <a:r>
              <a:rPr lang="en-US" sz="2200"/>
              <a:t>Gender: 7 women, 5 men •</a:t>
            </a:r>
            <a:endParaRPr sz="2200"/>
          </a:p>
          <a:p>
            <a:pPr marL="457200" lvl="0" indent="-33946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6"/>
              <a:buChar char="•"/>
            </a:pPr>
            <a:r>
              <a:rPr lang="en-US" sz="2200"/>
              <a:t>Median age at epilepsy: 9 years (6‐22) </a:t>
            </a:r>
            <a:endParaRPr sz="2200"/>
          </a:p>
          <a:p>
            <a:pPr marL="457200" lvl="0" indent="-33946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6"/>
              <a:buChar char="•"/>
            </a:pPr>
            <a:r>
              <a:rPr lang="en-US" sz="2200"/>
              <a:t> Epilepsy syndrome:</a:t>
            </a:r>
            <a:endParaRPr sz="220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46"/>
              <a:buNone/>
            </a:pPr>
            <a:r>
              <a:rPr lang="en-US" sz="2200"/>
              <a:t>	 – Juvenile absence epilepsy: n=8 </a:t>
            </a:r>
            <a:endParaRPr sz="220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46"/>
              <a:buNone/>
            </a:pPr>
            <a:r>
              <a:rPr lang="en-US" sz="2200"/>
              <a:t>	– Childhood absence epilepsy: n=2 </a:t>
            </a:r>
            <a:endParaRPr sz="2200"/>
          </a:p>
          <a:p>
            <a:pPr marL="1143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946"/>
              <a:buNone/>
            </a:pPr>
            <a:r>
              <a:rPr lang="en-US" sz="2200"/>
              <a:t>	– Juvenile myoclonic epilepsy: n=2 </a:t>
            </a:r>
            <a:endParaRPr sz="2200"/>
          </a:p>
          <a:p>
            <a:pPr marL="457200" lvl="0" indent="-339467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746"/>
              <a:buChar char="•"/>
            </a:pPr>
            <a:r>
              <a:rPr lang="en-US" sz="2200"/>
              <a:t>Absences: defined as 3 Hz spike and wave discharge lasting ≥ 3 seconds: n= 284</a:t>
            </a:r>
            <a:endParaRPr sz="2200"/>
          </a:p>
        </p:txBody>
      </p:sp>
      <p:graphicFrame>
        <p:nvGraphicFramePr>
          <p:cNvPr id="274" name="Google Shape;274;gf630b2b05f_0_167"/>
          <p:cNvGraphicFramePr/>
          <p:nvPr/>
        </p:nvGraphicFramePr>
        <p:xfrm>
          <a:off x="6177194" y="2063034"/>
          <a:ext cx="5332875" cy="2181390"/>
        </p:xfrm>
        <a:graphic>
          <a:graphicData uri="http://schemas.openxmlformats.org/drawingml/2006/table">
            <a:tbl>
              <a:tblPr firstRow="1" bandRow="1">
                <a:noFill/>
                <a:tableStyleId>{57C12338-CF9B-4C0E-A2FC-8A49ADE8BE89}</a:tableStyleId>
              </a:tblPr>
              <a:tblGrid>
                <a:gridCol w="17776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76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4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Sensor-Dot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Self diary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4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Sensitivity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rgbClr val="17262E"/>
                          </a:solidFill>
                        </a:rPr>
                        <a:t>0.83</a:t>
                      </a:r>
                      <a:endParaRPr sz="1400" u="none" strike="noStrike" cap="none">
                        <a:solidFill>
                          <a:srgbClr val="17262E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rgbClr val="17262E"/>
                          </a:solidFill>
                        </a:rPr>
                        <a:t>0.08</a:t>
                      </a:r>
                      <a:endParaRPr sz="1800" u="none" strike="noStrike" cap="none">
                        <a:solidFill>
                          <a:srgbClr val="17262E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Positive predictive value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89%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100%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4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/>
                        <a:t>F1-score</a:t>
                      </a:r>
                      <a:endParaRPr sz="1800" b="1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/>
                        <a:t>0.87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/>
                        <a:t>0.15</a:t>
                      </a:r>
                      <a:endParaRPr sz="18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f630b2b05f_0_440"/>
          <p:cNvSpPr txBox="1">
            <a:spLocks noGrp="1"/>
          </p:cNvSpPr>
          <p:nvPr>
            <p:ph type="sldNum" idx="12"/>
          </p:nvPr>
        </p:nvSpPr>
        <p:spPr>
          <a:xfrm>
            <a:off x="575999" y="6481650"/>
            <a:ext cx="657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  <p:sp>
        <p:nvSpPr>
          <p:cNvPr id="280" name="Google Shape;280;gf630b2b05f_0_440"/>
          <p:cNvSpPr txBox="1">
            <a:spLocks noGrp="1"/>
          </p:cNvSpPr>
          <p:nvPr>
            <p:ph type="title"/>
          </p:nvPr>
        </p:nvSpPr>
        <p:spPr>
          <a:xfrm>
            <a:off x="576000" y="155665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44"/>
              <a:buFont typeface="Arial"/>
              <a:buNone/>
            </a:pPr>
            <a:r>
              <a:rPr lang="en-US"/>
              <a:t>Absence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EEG based seizure detection </a:t>
            </a:r>
            <a:endParaRPr/>
          </a:p>
        </p:txBody>
      </p:sp>
      <p:pic>
        <p:nvPicPr>
          <p:cNvPr id="281" name="Google Shape;281;gf630b2b05f_0_4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0" y="1442514"/>
            <a:ext cx="12192001" cy="4121367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gf630b2b05f_0_440"/>
          <p:cNvSpPr txBox="1"/>
          <p:nvPr/>
        </p:nvSpPr>
        <p:spPr>
          <a:xfrm>
            <a:off x="569090" y="5528673"/>
            <a:ext cx="110550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Percentage of seizures (defined in this study as a discharge lasting 3s or longer) of different duration reported by the 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patients themselves or by caregivers for children. (A) Each duration separately. (B) Grouped into shorter and longer duration</a:t>
            </a:r>
            <a:endParaRPr>
              <a:solidFill>
                <a:schemeClr val="dk1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b="1" dirty="0"/>
              <a:t>Introduction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/>
              <a:t>Epilepsy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/>
              <a:t>Seizure monitoring</a:t>
            </a:r>
            <a:endParaRPr dirty="0"/>
          </a:p>
          <a:p>
            <a:pPr marL="228600" lvl="0" indent="-266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1" dirty="0">
                <a:solidFill>
                  <a:schemeClr val="dk1"/>
                </a:solidFill>
              </a:rPr>
              <a:t>Feature-based algorithms for different types of seizures</a:t>
            </a:r>
            <a:endParaRPr dirty="0">
              <a:solidFill>
                <a:schemeClr val="dk1"/>
              </a:solidFill>
            </a:endParaRPr>
          </a:p>
          <a:p>
            <a:pPr marL="685800" lvl="1" indent="-266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>
                <a:solidFill>
                  <a:schemeClr val="dk1"/>
                </a:solidFill>
              </a:rPr>
              <a:t>Absence seizures</a:t>
            </a:r>
            <a:endParaRPr dirty="0">
              <a:solidFill>
                <a:schemeClr val="dk1"/>
              </a:solidFill>
            </a:endParaRPr>
          </a:p>
          <a:p>
            <a:pPr marL="685800" lvl="1" indent="-266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dirty="0">
                <a:solidFill>
                  <a:schemeClr val="dk1"/>
                </a:solidFill>
              </a:rPr>
              <a:t>Focal seizures</a:t>
            </a:r>
            <a:endParaRPr dirty="0">
              <a:solidFill>
                <a:schemeClr val="dk1"/>
              </a:solidFill>
            </a:endParaRPr>
          </a:p>
          <a:p>
            <a:pPr marL="228600" lvl="0" indent="-266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b="1">
                <a:solidFill>
                  <a:schemeClr val="dk1"/>
                </a:solidFill>
              </a:rPr>
              <a:t>Deep </a:t>
            </a:r>
            <a:r>
              <a:rPr lang="en-US" b="1" dirty="0">
                <a:solidFill>
                  <a:schemeClr val="dk1"/>
                </a:solidFill>
              </a:rPr>
              <a:t>Learning - based seizure detection</a:t>
            </a:r>
            <a:endParaRPr b="1" dirty="0"/>
          </a:p>
        </p:txBody>
      </p:sp>
      <p:sp>
        <p:nvSpPr>
          <p:cNvPr id="98" name="Google Shape;98;p2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Content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f630b2b05f_0_348"/>
          <p:cNvSpPr txBox="1">
            <a:spLocks noGrp="1"/>
          </p:cNvSpPr>
          <p:nvPr>
            <p:ph type="sldNum" idx="12"/>
          </p:nvPr>
        </p:nvSpPr>
        <p:spPr>
          <a:xfrm>
            <a:off x="575999" y="6481650"/>
            <a:ext cx="657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288" name="Google Shape;288;gf630b2b05f_0_348"/>
          <p:cNvSpPr txBox="1">
            <a:spLocks noGrp="1"/>
          </p:cNvSpPr>
          <p:nvPr>
            <p:ph type="title"/>
          </p:nvPr>
        </p:nvSpPr>
        <p:spPr>
          <a:xfrm>
            <a:off x="576000" y="155665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44"/>
              <a:buFont typeface="Arial"/>
              <a:buNone/>
            </a:pPr>
            <a:r>
              <a:rPr lang="en-US"/>
              <a:t>Absence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EEG based seizure detection </a:t>
            </a:r>
            <a:endParaRPr/>
          </a:p>
        </p:txBody>
      </p:sp>
      <p:sp>
        <p:nvSpPr>
          <p:cNvPr id="289" name="Google Shape;289;gf630b2b05f_0_348"/>
          <p:cNvSpPr txBox="1"/>
          <p:nvPr/>
        </p:nvSpPr>
        <p:spPr>
          <a:xfrm>
            <a:off x="404100" y="5696897"/>
            <a:ext cx="11383800" cy="6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i="0" u="none" strike="noStrike" cap="none">
                <a:solidFill>
                  <a:srgbClr val="303030"/>
                </a:solidFill>
              </a:rPr>
              <a:t>[2]</a:t>
            </a:r>
            <a:r>
              <a:rPr lang="en-US" sz="1100" i="0" u="none" strike="noStrike" cap="none">
                <a:solidFill>
                  <a:srgbClr val="1C1D1E"/>
                </a:solidFill>
              </a:rPr>
              <a:t> Kjaer TW, Sorensen HBD, Groenborg S, et al. Detection of paroxysms in long-term, single-channel EEG-monitoring of patients with typical absence seizures. </a:t>
            </a:r>
            <a:r>
              <a:rPr lang="en-US" sz="1100" i="1" u="none" strike="noStrike" cap="none">
                <a:solidFill>
                  <a:srgbClr val="1C1D1E"/>
                </a:solidFill>
              </a:rPr>
              <a:t>IEEE J Transl Eng Heal Med</a:t>
            </a:r>
            <a:r>
              <a:rPr lang="en-US" sz="1100" i="0" u="none" strike="noStrike" cap="none">
                <a:solidFill>
                  <a:srgbClr val="1C1D1E"/>
                </a:solidFill>
              </a:rPr>
              <a:t>. 2017;</a:t>
            </a:r>
            <a:r>
              <a:rPr lang="en-US" sz="1100" b="1" i="0" u="none" strike="noStrike" cap="none">
                <a:solidFill>
                  <a:srgbClr val="1C1D1E"/>
                </a:solidFill>
              </a:rPr>
              <a:t>5</a:t>
            </a:r>
            <a:r>
              <a:rPr lang="en-US" sz="1100" i="0" u="none" strike="noStrike" cap="none">
                <a:solidFill>
                  <a:srgbClr val="1C1D1E"/>
                </a:solidFill>
              </a:rPr>
              <a:t>(2000):1–8.</a:t>
            </a:r>
            <a:br>
              <a:rPr lang="en-US" sz="1100" i="0" u="none" strike="noStrike" cap="none">
                <a:solidFill>
                  <a:srgbClr val="5B616B"/>
                </a:solidFill>
              </a:rPr>
            </a:br>
            <a:endParaRPr sz="1100" i="0" u="none" strike="noStrike" cap="none">
              <a:solidFill>
                <a:srgbClr val="000000"/>
              </a:solidFill>
            </a:endParaRPr>
          </a:p>
        </p:txBody>
      </p:sp>
      <p:pic>
        <p:nvPicPr>
          <p:cNvPr id="290" name="Google Shape;290;gf630b2b05f_0_3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1384" y="1104948"/>
            <a:ext cx="4202130" cy="445348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91" name="Google Shape;291;gf630b2b05f_0_348"/>
          <p:cNvGraphicFramePr/>
          <p:nvPr/>
        </p:nvGraphicFramePr>
        <p:xfrm>
          <a:off x="5414367" y="3747221"/>
          <a:ext cx="5527500" cy="1639215"/>
        </p:xfrm>
        <a:graphic>
          <a:graphicData uri="http://schemas.openxmlformats.org/drawingml/2006/table">
            <a:tbl>
              <a:tblPr firstRow="1" bandRow="1">
                <a:noFill/>
                <a:tableStyleId>{57C12338-CF9B-4C0E-A2FC-8A49ADE8BE89}</a:tableStyleId>
              </a:tblPr>
              <a:tblGrid>
                <a:gridCol w="184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2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42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3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Sensitivity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Fps/h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Kjaer [2]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0.9503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3.1281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Proposed </a:t>
                      </a:r>
                      <a:endParaRPr sz="1400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0.9967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2.3929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9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/>
                        <a:t>Proposed + post process</a:t>
                      </a:r>
                      <a:endParaRPr sz="1800" b="1" u="none" strike="noStrike" cap="none"/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0.983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dk1"/>
                          </a:solidFill>
                        </a:rPr>
                        <a:t>0.9183</a:t>
                      </a:r>
                      <a:endParaRPr sz="18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92" name="Google Shape;292;gf630b2b05f_0_348"/>
          <p:cNvSpPr txBox="1"/>
          <p:nvPr/>
        </p:nvSpPr>
        <p:spPr>
          <a:xfrm>
            <a:off x="5306878" y="1161898"/>
            <a:ext cx="6006900" cy="24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</a:rPr>
              <a:t>Personalized semi-automatic seizure detection algorithm for detecting absences on SD EEG.</a:t>
            </a:r>
            <a:endParaRPr sz="1700">
              <a:solidFill>
                <a:schemeClr val="dk1"/>
              </a:solidFill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</a:rPr>
              <a:t>Subsampling with k-means for balancing classes</a:t>
            </a:r>
            <a:endParaRPr sz="1700">
              <a:solidFill>
                <a:schemeClr val="dk1"/>
              </a:solidFill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</a:rPr>
              <a:t>Each SD channel bandpass filtered (1–25 Hz).</a:t>
            </a:r>
            <a:endParaRPr sz="1700">
              <a:solidFill>
                <a:schemeClr val="dk1"/>
              </a:solidFill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i="0" u="none" strike="noStrike" cap="none">
                <a:solidFill>
                  <a:schemeClr val="dk1"/>
                </a:solidFill>
              </a:rPr>
              <a:t>Data were segmented in 2-s windows with 50% overlap and features were calculated for each.</a:t>
            </a:r>
            <a:endParaRPr sz="1700" i="0" u="none" strike="noStrike" cap="none">
              <a:solidFill>
                <a:schemeClr val="dk1"/>
              </a:solidFill>
            </a:endParaRPr>
          </a:p>
          <a:p>
            <a:pPr marL="285750" marR="0" lvl="0" indent="-279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Char char="•"/>
            </a:pPr>
            <a:r>
              <a:rPr lang="en-US" sz="1700" i="0" u="sng" strike="noStrike" cap="none">
                <a:solidFill>
                  <a:schemeClr val="dk1"/>
                </a:solidFill>
              </a:rPr>
              <a:t>Post-processing</a:t>
            </a:r>
            <a:r>
              <a:rPr lang="en-US" sz="1700" i="0" u="none" strike="noStrike" cap="none">
                <a:solidFill>
                  <a:schemeClr val="dk1"/>
                </a:solidFill>
              </a:rPr>
              <a:t>: when two seizures (of three windows each) were separated only by one non-seizure window, they were merged.</a:t>
            </a:r>
            <a:endParaRPr sz="1700" i="0" u="none" strike="noStrike" cap="none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f630b2b05f_0_530"/>
          <p:cNvSpPr txBox="1">
            <a:spLocks noGrp="1"/>
          </p:cNvSpPr>
          <p:nvPr>
            <p:ph type="sldNum" idx="12"/>
          </p:nvPr>
        </p:nvSpPr>
        <p:spPr>
          <a:xfrm>
            <a:off x="575999" y="6481650"/>
            <a:ext cx="6570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298" name="Google Shape;298;gf630b2b05f_0_530"/>
          <p:cNvSpPr txBox="1">
            <a:spLocks noGrp="1"/>
          </p:cNvSpPr>
          <p:nvPr>
            <p:ph type="title"/>
          </p:nvPr>
        </p:nvSpPr>
        <p:spPr>
          <a:xfrm>
            <a:off x="576000" y="155665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44"/>
              <a:buFont typeface="Arial"/>
              <a:buNone/>
            </a:pPr>
            <a:r>
              <a:rPr lang="en-US"/>
              <a:t>Absence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EEG based seizure detection </a:t>
            </a:r>
            <a:endParaRPr/>
          </a:p>
        </p:txBody>
      </p:sp>
      <p:pic>
        <p:nvPicPr>
          <p:cNvPr id="299" name="Google Shape;299;gf630b2b05f_0_5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999" y="1425700"/>
            <a:ext cx="7677150" cy="4314825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gf630b2b05f_0_530"/>
          <p:cNvSpPr txBox="1"/>
          <p:nvPr/>
        </p:nvSpPr>
        <p:spPr>
          <a:xfrm>
            <a:off x="8148258" y="2023211"/>
            <a:ext cx="4137600" cy="2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read 24 hour Sensor-Dot EEG: </a:t>
            </a:r>
            <a:r>
              <a:rPr lang="en-US" sz="20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1-2 hours</a:t>
            </a:r>
            <a:endParaRPr sz="2000">
              <a:solidFill>
                <a:srgbClr val="FF0000"/>
              </a:solidFill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Patient-specific algorithm to automatic detect absences with sensitivity higher than 98%</a:t>
            </a:r>
            <a:endParaRPr sz="2000">
              <a:solidFill>
                <a:schemeClr val="dk1"/>
              </a:solidFill>
            </a:endParaRPr>
          </a:p>
          <a:p>
            <a:pPr marL="342900" marR="0" lvl="0" indent="-317500" algn="l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read 24 hour Sensor-Dot EEG: </a:t>
            </a:r>
            <a:r>
              <a:rPr lang="en-US" sz="2000" b="0" i="0" u="sng" strike="noStrike" cap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median minutes (range 1-20)</a:t>
            </a:r>
            <a:endParaRPr sz="200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f62fecc9c2_1_87"/>
          <p:cNvSpPr txBox="1">
            <a:spLocks noGrp="1"/>
          </p:cNvSpPr>
          <p:nvPr>
            <p:ph type="body" idx="1"/>
          </p:nvPr>
        </p:nvSpPr>
        <p:spPr>
          <a:xfrm>
            <a:off x="575400" y="1498101"/>
            <a:ext cx="11041200" cy="34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 fontScale="92500"/>
          </a:bodyPr>
          <a:lstStyle/>
          <a:p>
            <a:pPr marL="219454" lvl="0" indent="-219454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•"/>
            </a:pPr>
            <a:r>
              <a:rPr lang="en-US"/>
              <a:t>Many studies focus on full scalp EEG seizure detection</a:t>
            </a:r>
            <a:endParaRPr/>
          </a:p>
          <a:p>
            <a:pPr marL="658368" lvl="1" indent="-219454" algn="l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•"/>
            </a:pPr>
            <a:r>
              <a:rPr lang="en-US"/>
              <a:t>Large variety of datasets does not allow for a fair comparison of methodologies</a:t>
            </a:r>
            <a:endParaRPr/>
          </a:p>
          <a:p>
            <a:pPr marL="219454" lvl="0" indent="-219454" algn="l" rtl="0">
              <a:lnSpc>
                <a:spcPct val="12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•"/>
            </a:pPr>
            <a:r>
              <a:rPr lang="en-US"/>
              <a:t>BHE EEG seizure detection [3]:</a:t>
            </a:r>
            <a:endParaRPr/>
          </a:p>
          <a:p>
            <a:pPr marL="658368" lvl="1" indent="-219454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•"/>
            </a:pPr>
            <a:r>
              <a:rPr lang="en-US"/>
              <a:t>SeizeIT1 dataset</a:t>
            </a:r>
            <a:endParaRPr/>
          </a:p>
          <a:p>
            <a:pPr marL="658368" lvl="1" indent="-219454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ts val="2300"/>
              <a:buChar char="•"/>
            </a:pPr>
            <a:r>
              <a:rPr lang="en-US"/>
              <a:t>Feature based SVM </a:t>
            </a:r>
            <a:endParaRPr/>
          </a:p>
          <a:p>
            <a:pPr marL="685800" lvl="0" indent="0" algn="l" rtl="0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-US"/>
              <a:t>classifier</a:t>
            </a:r>
            <a:endParaRPr/>
          </a:p>
        </p:txBody>
      </p:sp>
      <p:sp>
        <p:nvSpPr>
          <p:cNvPr id="306" name="Google Shape;306;gf62fecc9c2_1_87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22</a:t>
            </a:fld>
            <a:endParaRPr/>
          </a:p>
        </p:txBody>
      </p:sp>
      <p:sp>
        <p:nvSpPr>
          <p:cNvPr id="307" name="Google Shape;307;gf62fecc9c2_1_87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Focal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EEG based seizure detection </a:t>
            </a:r>
            <a:endParaRPr/>
          </a:p>
        </p:txBody>
      </p:sp>
      <p:graphicFrame>
        <p:nvGraphicFramePr>
          <p:cNvPr id="308" name="Google Shape;308;gf62fecc9c2_1_87"/>
          <p:cNvGraphicFramePr/>
          <p:nvPr/>
        </p:nvGraphicFramePr>
        <p:xfrm>
          <a:off x="5136012" y="3877237"/>
          <a:ext cx="6841100" cy="1634890"/>
        </p:xfrm>
        <a:graphic>
          <a:graphicData uri="http://schemas.openxmlformats.org/drawingml/2006/table">
            <a:tbl>
              <a:tblPr firstRow="1" bandRow="1">
                <a:noFill/>
                <a:tableStyleId>{72CA440D-852A-4468-8B22-E58B57088891}</a:tableStyleId>
              </a:tblPr>
              <a:tblGrid>
                <a:gridCol w="1710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0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0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0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Sensitivity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FA/24h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F1-score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Patient-independent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72.7%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34.2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0.16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Patient-specific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63.4%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0.88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0.57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9" name="Google Shape;309;gf62fecc9c2_1_87"/>
          <p:cNvSpPr txBox="1"/>
          <p:nvPr/>
        </p:nvSpPr>
        <p:spPr>
          <a:xfrm>
            <a:off x="404055" y="5811472"/>
            <a:ext cx="113838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100" dirty="0">
                <a:solidFill>
                  <a:srgbClr val="303030"/>
                </a:solidFill>
              </a:rPr>
              <a:t>3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] Vandecasteele, K., De Cooman, T., Dan, J., Cleeren, E., Van Huffel, S., Hunyadi, B., &amp; Van Paesschen, W. (2020). Visual seizure annotation and automated seizure detection using behind-the-ear electroencephalographic channels. </a:t>
            </a:r>
            <a:r>
              <a:rPr lang="en-US" sz="1100" b="0" i="1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Epilepsia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61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(4), 766–775. </a:t>
            </a:r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1"/>
          <p:cNvSpPr txBox="1">
            <a:spLocks noGrp="1"/>
          </p:cNvSpPr>
          <p:nvPr>
            <p:ph type="body" idx="1"/>
          </p:nvPr>
        </p:nvSpPr>
        <p:spPr>
          <a:xfrm>
            <a:off x="575400" y="1737720"/>
            <a:ext cx="11041200" cy="134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Seizures can cause changes in the autonomic nervous system:</a:t>
            </a:r>
            <a:endParaRPr/>
          </a:p>
          <a:p>
            <a:pPr marL="685800" marR="0" lvl="1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Heart-rate variations can be used to detect epileptic events [3]</a:t>
            </a:r>
            <a:endParaRPr/>
          </a:p>
        </p:txBody>
      </p:sp>
      <p:sp>
        <p:nvSpPr>
          <p:cNvPr id="315" name="Google Shape;315;p11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23</a:t>
            </a:fld>
            <a:endParaRPr/>
          </a:p>
        </p:txBody>
      </p:sp>
      <p:sp>
        <p:nvSpPr>
          <p:cNvPr id="316" name="Google Shape;316;p11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Focal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ECG based seizure detection </a:t>
            </a:r>
            <a:endParaRPr/>
          </a:p>
        </p:txBody>
      </p:sp>
      <p:sp>
        <p:nvSpPr>
          <p:cNvPr id="317" name="Google Shape;317;p11"/>
          <p:cNvSpPr txBox="1"/>
          <p:nvPr/>
        </p:nvSpPr>
        <p:spPr>
          <a:xfrm>
            <a:off x="404055" y="5757559"/>
            <a:ext cx="11383889" cy="4308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dirty="0">
                <a:solidFill>
                  <a:srgbClr val="303030"/>
                </a:solidFill>
              </a:rPr>
              <a:t>[4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] De Cooman, T., Varon, C., Hunyadi, B., Van Paesschen, W.,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Lagae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L., &amp; Van Huffel, S. (2017). Online Automated Seizure Detection in Temporal Lobe Epilepsy Patients Using Single-lead ECG.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International journal of neural systems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27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(7), 175002</a:t>
            </a:r>
            <a:endParaRPr lang="en-US" sz="18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" name="Google Shape;318;p11"/>
          <p:cNvGrpSpPr/>
          <p:nvPr/>
        </p:nvGrpSpPr>
        <p:grpSpPr>
          <a:xfrm>
            <a:off x="433985" y="3332244"/>
            <a:ext cx="6720452" cy="1667851"/>
            <a:chOff x="0" y="0"/>
            <a:chExt cx="6720451" cy="1667849"/>
          </a:xfrm>
        </p:grpSpPr>
        <p:pic>
          <p:nvPicPr>
            <p:cNvPr id="319" name="Google Shape;319;p11" descr="Screenshot 2021-03-26 at 00.35.28.pn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6720451" cy="16678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20" name="Google Shape;320;p11"/>
            <p:cNvSpPr/>
            <p:nvPr/>
          </p:nvSpPr>
          <p:spPr>
            <a:xfrm>
              <a:off x="2365963" y="5640"/>
              <a:ext cx="4347097" cy="1656569"/>
            </a:xfrm>
            <a:prstGeom prst="rect">
              <a:avLst/>
            </a:prstGeom>
            <a:solidFill>
              <a:srgbClr val="8DC5D7">
                <a:alpha val="30196"/>
              </a:srgbClr>
            </a:solidFill>
            <a:ln w="12700" cap="flat" cmpd="sng">
              <a:solidFill>
                <a:srgbClr val="8DC5D7">
                  <a:alpha val="30196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321" name="Google Shape;321;p11"/>
          <p:cNvGraphicFramePr/>
          <p:nvPr/>
        </p:nvGraphicFramePr>
        <p:xfrm>
          <a:off x="7722046" y="3712861"/>
          <a:ext cx="4138400" cy="1033165"/>
        </p:xfrm>
        <a:graphic>
          <a:graphicData uri="http://schemas.openxmlformats.org/drawingml/2006/table">
            <a:tbl>
              <a:tblPr firstRow="1" bandRow="1">
                <a:noFill/>
                <a:tableStyleId>{72CA440D-852A-4468-8B22-E58B57088891}</a:tableStyleId>
              </a:tblPr>
              <a:tblGrid>
                <a:gridCol w="1477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4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6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Sensitivity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FA/h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ECG HRI-SVM [4]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65%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1.00</a:t>
                      </a:r>
                      <a:endParaRPr sz="1000" u="none" strike="noStrike" cap="none">
                        <a:solidFill>
                          <a:schemeClr val="accent2"/>
                        </a:solidFill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2"/>
          <p:cNvSpPr txBox="1">
            <a:spLocks noGrp="1"/>
          </p:cNvSpPr>
          <p:nvPr>
            <p:ph type="body" idx="1"/>
          </p:nvPr>
        </p:nvSpPr>
        <p:spPr>
          <a:xfrm>
            <a:off x="575400" y="1509120"/>
            <a:ext cx="11041200" cy="2602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Tonic (-</a:t>
            </a:r>
            <a:r>
              <a:rPr lang="en-US" sz="2400" b="0" i="0" u="none" strike="noStrike" cap="none" dirty="0" err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clonic</a:t>
            </a:r>
            <a:r>
              <a:rPr lang="en-US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) seizures cause strong stiffening and/or motor movements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Feature-based methodologies have shown good sensitivity for seizure detection based on muscle activity [</a:t>
            </a:r>
            <a:r>
              <a:rPr lang="en-US" dirty="0"/>
              <a:t>5-6</a:t>
            </a:r>
            <a:r>
              <a:rPr lang="en-US" sz="24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]</a:t>
            </a:r>
            <a:endParaRPr dirty="0"/>
          </a:p>
        </p:txBody>
      </p:sp>
      <p:sp>
        <p:nvSpPr>
          <p:cNvPr id="327" name="Google Shape;327;p12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44537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24</a:t>
            </a:fld>
            <a:endParaRPr/>
          </a:p>
        </p:txBody>
      </p:sp>
      <p:sp>
        <p:nvSpPr>
          <p:cNvPr id="328" name="Google Shape;328;p12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Focal seizures -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EMG based seizure detection</a:t>
            </a:r>
            <a:endParaRPr/>
          </a:p>
        </p:txBody>
      </p:sp>
      <p:sp>
        <p:nvSpPr>
          <p:cNvPr id="329" name="Google Shape;329;p12"/>
          <p:cNvSpPr txBox="1"/>
          <p:nvPr/>
        </p:nvSpPr>
        <p:spPr>
          <a:xfrm>
            <a:off x="404055" y="5464782"/>
            <a:ext cx="11383889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[5]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Beniczky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S.,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Conradsen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I., Henning, O.,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Fabricius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M., &amp; Wolf, P. (2018). Automated real-time detection of tonic-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clonic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seizures using a wearable EMG device.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Neurology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(5), e428–e434.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[6] Milosevic M, Van de Vel A,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Bonroy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B, et al. (2016) Automated Detection of Tonic-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Clonic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Seizures Using 3-D Accelerometry and Surface Electromyography in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Paediatric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Patients.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IEEE J Biomed Health Inform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20(5), 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1333-1341 </a:t>
            </a:r>
            <a:endParaRPr dirty="0"/>
          </a:p>
        </p:txBody>
      </p:sp>
      <p:graphicFrame>
        <p:nvGraphicFramePr>
          <p:cNvPr id="330" name="Google Shape;330;p12"/>
          <p:cNvGraphicFramePr/>
          <p:nvPr/>
        </p:nvGraphicFramePr>
        <p:xfrm>
          <a:off x="6375846" y="3349277"/>
          <a:ext cx="4290800" cy="1517690"/>
        </p:xfrm>
        <a:graphic>
          <a:graphicData uri="http://schemas.openxmlformats.org/drawingml/2006/table">
            <a:tbl>
              <a:tblPr firstRow="1" bandRow="1">
                <a:noFill/>
                <a:tableStyleId>{72CA440D-852A-4468-8B22-E58B57088891}</a:tableStyleId>
              </a:tblPr>
              <a:tblGrid>
                <a:gridCol w="1746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524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Sensitivity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FA/24h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EMG TD feat [4]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93.8%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0.67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EMG TD + Entropy feat [5]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81.8%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0.60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31" name="Google Shape;331;p12" descr="Image"/>
          <p:cNvPicPr preferRelativeResize="0"/>
          <p:nvPr/>
        </p:nvPicPr>
        <p:blipFill rotWithShape="1">
          <a:blip r:embed="rId3">
            <a:alphaModFix/>
          </a:blip>
          <a:srcRect t="3990" b="51966"/>
          <a:stretch/>
        </p:blipFill>
        <p:spPr>
          <a:xfrm>
            <a:off x="1396107" y="3178653"/>
            <a:ext cx="3698645" cy="2220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25</a:t>
            </a:fld>
            <a:endParaRPr/>
          </a:p>
        </p:txBody>
      </p:sp>
      <p:sp>
        <p:nvSpPr>
          <p:cNvPr id="337" name="Google Shape;337;p13"/>
          <p:cNvSpPr txBox="1">
            <a:spLocks noGrp="1"/>
          </p:cNvSpPr>
          <p:nvPr>
            <p:ph type="title"/>
          </p:nvPr>
        </p:nvSpPr>
        <p:spPr>
          <a:xfrm>
            <a:off x="5754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Focal seizures.  </a:t>
            </a: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Multimodal seizure detection </a:t>
            </a:r>
            <a:endParaRPr/>
          </a:p>
        </p:txBody>
      </p:sp>
      <p:sp>
        <p:nvSpPr>
          <p:cNvPr id="338" name="Google Shape;338;p13"/>
          <p:cNvSpPr txBox="1"/>
          <p:nvPr/>
        </p:nvSpPr>
        <p:spPr>
          <a:xfrm>
            <a:off x="575400" y="1764246"/>
            <a:ext cx="11041200" cy="172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Improve classification performance by integrating modalities that capture different physiological changes caused by seizures</a:t>
            </a:r>
            <a:endParaRPr dirty="0"/>
          </a:p>
          <a:p>
            <a:pPr marL="228600" marR="0" lvl="0" indent="-228600" algn="l" rtl="0">
              <a:lnSpc>
                <a:spcPct val="120000"/>
              </a:lnSpc>
              <a:spcBef>
                <a:spcPts val="23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Arial"/>
              <a:buChar char="•"/>
            </a:pPr>
            <a:r>
              <a:rPr lang="en-US" sz="2200" b="0" i="0" u="none" strike="noStrike" cap="none" dirty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Multimodal full-scalp EEG + EMG + ECG explored with simple OR methodologies [8]</a:t>
            </a:r>
            <a:endParaRPr dirty="0"/>
          </a:p>
        </p:txBody>
      </p:sp>
      <p:graphicFrame>
        <p:nvGraphicFramePr>
          <p:cNvPr id="339" name="Google Shape;339;p13"/>
          <p:cNvGraphicFramePr/>
          <p:nvPr>
            <p:extLst>
              <p:ext uri="{D42A27DB-BD31-4B8C-83A1-F6EECF244321}">
                <p14:modId xmlns:p14="http://schemas.microsoft.com/office/powerpoint/2010/main" val="193848912"/>
              </p:ext>
            </p:extLst>
          </p:nvPr>
        </p:nvGraphicFramePr>
        <p:xfrm>
          <a:off x="1276299" y="3898760"/>
          <a:ext cx="4315575" cy="1517690"/>
        </p:xfrm>
        <a:graphic>
          <a:graphicData uri="http://schemas.openxmlformats.org/drawingml/2006/table">
            <a:tbl>
              <a:tblPr firstRow="1" bandRow="1">
                <a:noFill/>
                <a:tableStyleId>{72CA440D-852A-4468-8B22-E58B57088891}</a:tableStyleId>
              </a:tblPr>
              <a:tblGrid>
                <a:gridCol w="203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Sensitivity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FA/24h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2"/>
                          </a:solidFill>
                        </a:rPr>
                        <a:t>EEG [7]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68%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4.2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2"/>
                          </a:solidFill>
                        </a:rPr>
                        <a:t>EEG+ECG+EMG [7]</a:t>
                      </a:r>
                      <a:endParaRPr dirty="0"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74%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 dirty="0">
                          <a:solidFill>
                            <a:schemeClr val="accent2"/>
                          </a:solidFill>
                        </a:rPr>
                        <a:t>6.0</a:t>
                      </a:r>
                      <a:endParaRPr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40" name="Google Shape;340;p13"/>
          <p:cNvSpPr txBox="1"/>
          <p:nvPr/>
        </p:nvSpPr>
        <p:spPr>
          <a:xfrm>
            <a:off x="404055" y="5679310"/>
            <a:ext cx="11383889" cy="600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[7]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Fürbass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F., et al. (2017) "Automatic multimodal detection for long-term seizure documentation in epilepsy."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Clinical Neurophysiology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128.8, 1466-1472.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[8] Vandecasteele K., et al. The power of ECG in multimodal patient-specific seizure monitoring: Added value to an EEG-based detector using limited channels. </a:t>
            </a:r>
            <a:r>
              <a:rPr lang="en-US" sz="1100" b="0" i="1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Epilepsia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. 2021; 62: 2333– 2343.</a:t>
            </a:r>
            <a:endParaRPr dirty="0"/>
          </a:p>
        </p:txBody>
      </p:sp>
      <p:graphicFrame>
        <p:nvGraphicFramePr>
          <p:cNvPr id="341" name="Google Shape;341;p13"/>
          <p:cNvGraphicFramePr/>
          <p:nvPr>
            <p:extLst>
              <p:ext uri="{D42A27DB-BD31-4B8C-83A1-F6EECF244321}">
                <p14:modId xmlns:p14="http://schemas.microsoft.com/office/powerpoint/2010/main" val="2935362670"/>
              </p:ext>
            </p:extLst>
          </p:nvPr>
        </p:nvGraphicFramePr>
        <p:xfrm>
          <a:off x="6635699" y="3898760"/>
          <a:ext cx="4315575" cy="1453575"/>
        </p:xfrm>
        <a:graphic>
          <a:graphicData uri="http://schemas.openxmlformats.org/drawingml/2006/table">
            <a:tbl>
              <a:tblPr firstRow="1" bandRow="1">
                <a:noFill/>
                <a:tableStyleId>{72CA440D-852A-4468-8B22-E58B57088891}</a:tableStyleId>
              </a:tblPr>
              <a:tblGrid>
                <a:gridCol w="2037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9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9525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Sensitivity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FA/24h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2"/>
                          </a:solidFill>
                        </a:rPr>
                        <a:t>EEG [8]</a:t>
                      </a:r>
                      <a:endParaRPr dirty="0"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81%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1.85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4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 dirty="0">
                          <a:solidFill>
                            <a:schemeClr val="accent2"/>
                          </a:solidFill>
                        </a:rPr>
                        <a:t>EEG+ECG [8]</a:t>
                      </a:r>
                      <a:endParaRPr dirty="0"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92%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 dirty="0">
                          <a:solidFill>
                            <a:schemeClr val="accent2"/>
                          </a:solidFill>
                        </a:rPr>
                        <a:t>1.85</a:t>
                      </a:r>
                      <a:endParaRPr dirty="0"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62fecc9c2_1_48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Deep Learning – based seizure detection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6"/>
          <p:cNvSpPr txBox="1">
            <a:spLocks noGrp="1"/>
          </p:cNvSpPr>
          <p:nvPr>
            <p:ph type="body" idx="1"/>
          </p:nvPr>
        </p:nvSpPr>
        <p:spPr>
          <a:xfrm>
            <a:off x="576000" y="1405449"/>
            <a:ext cx="11041200" cy="30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304800" lvl="0" indent="-29845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9"/>
              <a:buFont typeface="Helvetica Neue"/>
              <a:buChar char="•"/>
            </a:pPr>
            <a:r>
              <a:rPr lang="en-US" sz="1940" dirty="0"/>
              <a:t>Fully Convolutional Network (FCN) [9]</a:t>
            </a:r>
            <a:endParaRPr sz="1940" dirty="0"/>
          </a:p>
          <a:p>
            <a:pPr marL="304800" lvl="0" indent="-29845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409"/>
              <a:buFont typeface="Helvetica Neue"/>
              <a:buChar char="•"/>
            </a:pPr>
            <a:r>
              <a:rPr lang="en-US" sz="1940" dirty="0"/>
              <a:t>1D Convolutional Neural Network (CNN1D) [10]</a:t>
            </a:r>
            <a:endParaRPr sz="1940" dirty="0"/>
          </a:p>
          <a:p>
            <a:pPr marL="304800" lvl="0" indent="-29845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409"/>
              <a:buFont typeface="Helvetica Neue"/>
              <a:buChar char="•"/>
            </a:pPr>
            <a:r>
              <a:rPr lang="en-US" sz="1940" dirty="0"/>
              <a:t>Shallow Convolutional Neural Network (</a:t>
            </a:r>
            <a:r>
              <a:rPr lang="en-US" sz="1940" dirty="0" err="1"/>
              <a:t>ShallowConvNet</a:t>
            </a:r>
            <a:r>
              <a:rPr lang="en-US" sz="1940" dirty="0"/>
              <a:t>) [11]</a:t>
            </a:r>
            <a:endParaRPr sz="1940" dirty="0"/>
          </a:p>
          <a:p>
            <a:pPr marL="304800" lvl="0" indent="-29845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409"/>
              <a:buFont typeface="Helvetica Neue"/>
              <a:buChar char="•"/>
            </a:pPr>
            <a:r>
              <a:rPr lang="en-US" sz="1940" dirty="0"/>
              <a:t>Deep Convolutional Neural Network (</a:t>
            </a:r>
            <a:r>
              <a:rPr lang="en-US" sz="1940" dirty="0" err="1"/>
              <a:t>DeepConvNet</a:t>
            </a:r>
            <a:r>
              <a:rPr lang="en-US" sz="1940" dirty="0"/>
              <a:t>) [11]</a:t>
            </a:r>
            <a:endParaRPr sz="1940" dirty="0"/>
          </a:p>
          <a:p>
            <a:pPr marL="304800" lvl="0" indent="-29845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409"/>
              <a:buFont typeface="Helvetica Neue"/>
              <a:buChar char="•"/>
            </a:pPr>
            <a:r>
              <a:rPr lang="en-US" sz="1940" dirty="0"/>
              <a:t>U-net [12]</a:t>
            </a:r>
            <a:endParaRPr sz="1940" dirty="0"/>
          </a:p>
          <a:p>
            <a:pPr marL="304800" lvl="0" indent="-298450" algn="l" rtl="0">
              <a:lnSpc>
                <a:spcPct val="70000"/>
              </a:lnSpc>
              <a:spcBef>
                <a:spcPts val="2200"/>
              </a:spcBef>
              <a:spcAft>
                <a:spcPts val="0"/>
              </a:spcAft>
              <a:buClr>
                <a:schemeClr val="accent2"/>
              </a:buClr>
              <a:buSzPts val="2409"/>
              <a:buFont typeface="Helvetica Neue"/>
              <a:buChar char="•"/>
            </a:pPr>
            <a:r>
              <a:rPr lang="en-US" sz="1940" dirty="0" err="1"/>
              <a:t>ChronoNet</a:t>
            </a:r>
            <a:r>
              <a:rPr lang="en-US" sz="1940" dirty="0"/>
              <a:t> (CNN + RNN) [13]</a:t>
            </a:r>
            <a:endParaRPr sz="1940" dirty="0"/>
          </a:p>
        </p:txBody>
      </p:sp>
      <p:sp>
        <p:nvSpPr>
          <p:cNvPr id="436" name="Google Shape;436;p1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27</a:t>
            </a:fld>
            <a:endParaRPr/>
          </a:p>
        </p:txBody>
      </p:sp>
      <p:sp>
        <p:nvSpPr>
          <p:cNvPr id="437" name="Google Shape;437;p1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Architectures</a:t>
            </a:r>
            <a:endParaRPr/>
          </a:p>
        </p:txBody>
      </p:sp>
      <p:sp>
        <p:nvSpPr>
          <p:cNvPr id="438" name="Google Shape;438;p16"/>
          <p:cNvSpPr txBox="1"/>
          <p:nvPr/>
        </p:nvSpPr>
        <p:spPr>
          <a:xfrm>
            <a:off x="570755" y="4552411"/>
            <a:ext cx="110505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[9] Alison O’Shea, et al. (2020), Neonatal seizure detection from raw multi-channel EEG using a fully convolutional architecture</a:t>
            </a:r>
            <a:r>
              <a:rPr lang="en-US" sz="11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Neural Networks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Volume 123</a:t>
            </a:r>
            <a:endParaRPr sz="1300" dirty="0"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[10] Ihsan Ullah, et al. (2018), An automated system for epilepsy detection using EEG brain signals based on deep learning approach, </a:t>
            </a:r>
            <a:r>
              <a:rPr lang="en-US" sz="11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Expert Systems with Applications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Volume 107, Pages 61-71, ISSN 0957-4174.</a:t>
            </a:r>
            <a:endParaRPr sz="1300" dirty="0"/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[11] </a:t>
            </a:r>
            <a:r>
              <a:rPr lang="en-US" sz="1100" b="0" i="0" u="none" strike="noStrike" cap="none" dirty="0" err="1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Schirrmeister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, R.T., et al. (2017), Deep learning with convolutional neural networks for EEG decoding and visualization. </a:t>
            </a:r>
            <a:r>
              <a:rPr lang="en-US" sz="11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Hum. Brain Mapp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., 38: 5391-5420.</a:t>
            </a:r>
            <a:endParaRPr sz="17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[12] Chatzichristos, C, et al. (2020). Epileptic Seizure Detection in EEG via Fusion of Multi-View Attention-Gated U-net Deep Neural Networks. In </a:t>
            </a:r>
            <a:r>
              <a:rPr lang="en-US" sz="11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Proceedings of the IEEE Signal Processing in Medicine and Biology Symposium (SPMB)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(p. 7).</a:t>
            </a:r>
            <a:endParaRPr sz="17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[13] Roy, S., et al. (2019). </a:t>
            </a:r>
            <a:r>
              <a:rPr lang="en-US" sz="1100" b="0" i="0" u="none" strike="noStrike" cap="none" dirty="0" err="1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ChronoNet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: a deep recurrent neural network for abnormal EEG identification. In </a:t>
            </a:r>
            <a:r>
              <a:rPr lang="en-US" sz="11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Conference on Artificial Intelligence in Medicine in Europe</a:t>
            </a:r>
            <a:r>
              <a:rPr lang="en-US" sz="11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(pp. 47-56). Springer, Cham.</a:t>
            </a:r>
            <a:endParaRPr sz="13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28</a:t>
            </a:fld>
            <a:endParaRPr/>
          </a:p>
        </p:txBody>
      </p:sp>
      <p:sp>
        <p:nvSpPr>
          <p:cNvPr id="437" name="Google Shape;437;p1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FCN</a:t>
            </a:r>
            <a:endParaRPr dirty="0"/>
          </a:p>
        </p:txBody>
      </p:sp>
      <p:sp>
        <p:nvSpPr>
          <p:cNvPr id="8" name="Google Shape;443;p17">
            <a:extLst>
              <a:ext uri="{FF2B5EF4-FFF2-40B4-BE49-F238E27FC236}">
                <a16:creationId xmlns:a16="http://schemas.microsoft.com/office/drawing/2014/main" id="{578E3506-4FD6-445C-B0DB-FEA78444221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4800" y="1359037"/>
            <a:ext cx="11041200" cy="4411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68580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2 feature extraction blocks:</a:t>
            </a:r>
            <a:endParaRPr dirty="0"/>
          </a:p>
          <a:p>
            <a:pPr marL="1188719" lvl="2" indent="-2743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3 convolutions, batch normalization and average pooling</a:t>
            </a:r>
            <a:endParaRPr dirty="0"/>
          </a:p>
          <a:p>
            <a:pPr marL="6858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Classification block:</a:t>
            </a:r>
            <a:endParaRPr dirty="0"/>
          </a:p>
          <a:p>
            <a:pPr marL="1188719" lvl="2" indent="-2743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>
                <a:latin typeface="Helvetica Neue"/>
                <a:ea typeface="Helvetica Neue"/>
                <a:cs typeface="Helvetica Neue"/>
                <a:sym typeface="Helvetica Neue"/>
              </a:rPr>
              <a:t>Convolution layer where number of filters = number of classes</a:t>
            </a:r>
            <a:endParaRPr dirty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9" name="Google Shape;445;p17" descr="Screenshot 2020-12-04 at 09.55.29.png">
            <a:extLst>
              <a:ext uri="{FF2B5EF4-FFF2-40B4-BE49-F238E27FC236}">
                <a16:creationId xmlns:a16="http://schemas.microsoft.com/office/drawing/2014/main" id="{6B71841C-1410-472A-AD1A-48C8870F14A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95292" y="3333848"/>
            <a:ext cx="9201416" cy="28612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12568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29</a:t>
            </a:fld>
            <a:endParaRPr/>
          </a:p>
        </p:txBody>
      </p:sp>
      <p:sp>
        <p:nvSpPr>
          <p:cNvPr id="437" name="Google Shape;437;p1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1D CNN</a:t>
            </a:r>
            <a:endParaRPr dirty="0"/>
          </a:p>
        </p:txBody>
      </p:sp>
      <p:sp>
        <p:nvSpPr>
          <p:cNvPr id="10" name="Google Shape;450;p18">
            <a:extLst>
              <a:ext uri="{FF2B5EF4-FFF2-40B4-BE49-F238E27FC236}">
                <a16:creationId xmlns:a16="http://schemas.microsoft.com/office/drawing/2014/main" id="{B14B7372-EBDF-4B65-9DFC-EFB91EE9C0A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6000" y="1656000"/>
            <a:ext cx="11041200" cy="446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/>
              <a:t>1 dimensional convolution (over time domain)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/>
              <a:t>Classification with fully connected layer</a:t>
            </a:r>
            <a:endParaRPr dirty="0"/>
          </a:p>
        </p:txBody>
      </p:sp>
      <p:pic>
        <p:nvPicPr>
          <p:cNvPr id="11" name="Google Shape;452;p18">
            <a:extLst>
              <a:ext uri="{FF2B5EF4-FFF2-40B4-BE49-F238E27FC236}">
                <a16:creationId xmlns:a16="http://schemas.microsoft.com/office/drawing/2014/main" id="{90B211A5-104C-4785-941A-04BE7796D22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89807" y="2846735"/>
            <a:ext cx="7812386" cy="33593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7926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5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Introduction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30</a:t>
            </a:fld>
            <a:endParaRPr/>
          </a:p>
        </p:txBody>
      </p:sp>
      <p:sp>
        <p:nvSpPr>
          <p:cNvPr id="437" name="Google Shape;437;p1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Swallow and Deep CNN</a:t>
            </a:r>
            <a:endParaRPr dirty="0"/>
          </a:p>
        </p:txBody>
      </p:sp>
      <p:sp>
        <p:nvSpPr>
          <p:cNvPr id="8" name="Google Shape;457;p19">
            <a:extLst>
              <a:ext uri="{FF2B5EF4-FFF2-40B4-BE49-F238E27FC236}">
                <a16:creationId xmlns:a16="http://schemas.microsoft.com/office/drawing/2014/main" id="{B7E2A0DB-280C-4F54-AA99-3DBDDC14374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6000" y="1490598"/>
            <a:ext cx="11041200" cy="462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/>
              <a:t>Shallow CNN contains only convolution blocks 1 and 2</a:t>
            </a:r>
            <a:endParaRPr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 dirty="0"/>
              <a:t>Deep CNN contains all convolution blocks</a:t>
            </a:r>
            <a:endParaRPr dirty="0"/>
          </a:p>
        </p:txBody>
      </p:sp>
      <p:pic>
        <p:nvPicPr>
          <p:cNvPr id="9" name="Google Shape;459;p19" descr="Image">
            <a:extLst>
              <a:ext uri="{FF2B5EF4-FFF2-40B4-BE49-F238E27FC236}">
                <a16:creationId xmlns:a16="http://schemas.microsoft.com/office/drawing/2014/main" id="{BB523856-2674-4B83-AF88-436454F6B43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l="6208" t="41516" r="3876"/>
          <a:stretch/>
        </p:blipFill>
        <p:spPr>
          <a:xfrm>
            <a:off x="951977" y="2793304"/>
            <a:ext cx="10208713" cy="28967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710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20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31</a:t>
            </a:fld>
            <a:endParaRPr/>
          </a:p>
        </p:txBody>
      </p:sp>
      <p:sp>
        <p:nvSpPr>
          <p:cNvPr id="465" name="Google Shape;465;p20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U-net</a:t>
            </a:r>
            <a:endParaRPr/>
          </a:p>
        </p:txBody>
      </p:sp>
      <p:pic>
        <p:nvPicPr>
          <p:cNvPr id="466" name="Google Shape;466;p20" descr="Screenshot 2021-05-30 at 17.52.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3391" y="1729361"/>
            <a:ext cx="7158609" cy="3813029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20"/>
          <p:cNvSpPr txBox="1"/>
          <p:nvPr/>
        </p:nvSpPr>
        <p:spPr>
          <a:xfrm>
            <a:off x="576000" y="1528552"/>
            <a:ext cx="4949178" cy="44213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All convolutions operate along the temporal axis</a:t>
            </a:r>
            <a:endParaRPr/>
          </a:p>
          <a:p>
            <a:pPr marL="6858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 “downward path” extracts information on different scales. It uses a maxpooling operation to down-sample the data</a:t>
            </a:r>
            <a:endParaRPr/>
          </a:p>
          <a:p>
            <a:pPr marL="685800" marR="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 “upward path” combines local and global information before outputting a signal.</a:t>
            </a:r>
            <a:endParaRPr/>
          </a:p>
          <a:p>
            <a:pPr marL="228600" marR="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The local information of channels is merged using the Attention Gating mechanism</a:t>
            </a:r>
            <a:endParaRPr sz="20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21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32</a:t>
            </a:fld>
            <a:endParaRPr/>
          </a:p>
        </p:txBody>
      </p:sp>
      <p:sp>
        <p:nvSpPr>
          <p:cNvPr id="473" name="Google Shape;473;p21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ChronoNet</a:t>
            </a:r>
            <a:endParaRPr/>
          </a:p>
        </p:txBody>
      </p:sp>
      <p:pic>
        <p:nvPicPr>
          <p:cNvPr id="474" name="Google Shape;474;p21" descr="Screenshot 2021-06-20 at 21.46.54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45970" y="207037"/>
            <a:ext cx="3651883" cy="5939764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21"/>
          <p:cNvSpPr txBox="1">
            <a:spLocks noGrp="1"/>
          </p:cNvSpPr>
          <p:nvPr>
            <p:ph type="body" idx="4294967295"/>
          </p:nvPr>
        </p:nvSpPr>
        <p:spPr>
          <a:xfrm>
            <a:off x="652981" y="1958349"/>
            <a:ext cx="5711542" cy="3415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Inception modules: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Multiple filters of exponentially varying lengths in the 1D convolution layers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Dense module:</a:t>
            </a:r>
            <a:endParaRPr/>
          </a:p>
          <a:p>
            <a:pPr marL="685800" lvl="1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Gated recurrent units with dense connections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f630b2b05f_0_620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  <p:sp>
        <p:nvSpPr>
          <p:cNvPr id="481" name="Google Shape;481;gf630b2b05f_0_620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</a:pPr>
            <a:r>
              <a:rPr lang="en-US"/>
              <a:t>SeizeIT1 BHE results</a:t>
            </a:r>
            <a:endParaRPr/>
          </a:p>
        </p:txBody>
      </p:sp>
      <p:pic>
        <p:nvPicPr>
          <p:cNvPr id="482" name="Google Shape;482;gf630b2b05f_0_6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26894" y="335071"/>
            <a:ext cx="4434300" cy="309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f630b2b05f_0_6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6894" y="3213600"/>
            <a:ext cx="4434300" cy="2840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84" name="Google Shape;484;gf630b2b05f_0_620"/>
          <p:cNvGraphicFramePr/>
          <p:nvPr>
            <p:extLst>
              <p:ext uri="{D42A27DB-BD31-4B8C-83A1-F6EECF244321}">
                <p14:modId xmlns:p14="http://schemas.microsoft.com/office/powerpoint/2010/main" val="1793077968"/>
              </p:ext>
            </p:extLst>
          </p:nvPr>
        </p:nvGraphicFramePr>
        <p:xfrm>
          <a:off x="764912" y="1359037"/>
          <a:ext cx="5355925" cy="4409300"/>
        </p:xfrm>
        <a:graphic>
          <a:graphicData uri="http://schemas.openxmlformats.org/drawingml/2006/table">
            <a:tbl>
              <a:tblPr firstRow="1" firstCol="1">
                <a:noFill/>
                <a:tableStyleId>{57C12338-CF9B-4C0E-A2FC-8A49ADE8BE89}</a:tableStyleId>
              </a:tblPr>
              <a:tblGrid>
                <a:gridCol w="1597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1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3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027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26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Model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Sens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FA/h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lt1"/>
                          </a:solidFill>
                        </a:rPr>
                        <a:t>FA/24h</a:t>
                      </a:r>
                      <a:endParaRPr sz="18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lt1"/>
                          </a:solidFill>
                        </a:rPr>
                        <a:t>FCN</a:t>
                      </a:r>
                      <a:endParaRPr sz="16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48,23</a:t>
                      </a:r>
                      <a:endParaRPr sz="16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3,72</a:t>
                      </a:r>
                      <a:endParaRPr sz="16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89,28</a:t>
                      </a:r>
                      <a:endParaRPr sz="16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lt1"/>
                          </a:solidFill>
                        </a:rPr>
                        <a:t>1D CNN</a:t>
                      </a:r>
                      <a:endParaRPr sz="16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54,02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3,29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78,96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lt1"/>
                          </a:solidFill>
                        </a:rPr>
                        <a:t>ShallowCNN</a:t>
                      </a:r>
                      <a:endParaRPr sz="16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71,43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1,42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34,11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lt1"/>
                          </a:solidFill>
                        </a:rPr>
                        <a:t>DeepCNN</a:t>
                      </a:r>
                      <a:endParaRPr sz="16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72,21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0,62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14,98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lt1"/>
                          </a:solidFill>
                        </a:rPr>
                        <a:t>Unet</a:t>
                      </a:r>
                      <a:endParaRPr sz="16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89,58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3,27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78,53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lt1"/>
                          </a:solidFill>
                        </a:rPr>
                        <a:t>ChronoNet</a:t>
                      </a:r>
                      <a:endParaRPr sz="16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77,57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0,41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9,84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lt1"/>
                          </a:solidFill>
                        </a:rPr>
                        <a:t>SVM [3]</a:t>
                      </a:r>
                      <a:endParaRPr sz="1600" b="0" u="none" strike="noStrike" cap="none" dirty="0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94,32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>
                          <a:solidFill>
                            <a:schemeClr val="dk1"/>
                          </a:solidFill>
                        </a:rPr>
                        <a:t>2,78</a:t>
                      </a:r>
                      <a:endParaRPr sz="160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 b="0" u="none" strike="noStrike" cap="none" dirty="0">
                          <a:solidFill>
                            <a:schemeClr val="dk1"/>
                          </a:solidFill>
                        </a:rPr>
                        <a:t>66,62</a:t>
                      </a:r>
                      <a:endParaRPr sz="1600" u="none" strike="noStrike" cap="none" dirty="0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Google Shape;309;gf62fecc9c2_1_87">
            <a:extLst>
              <a:ext uri="{FF2B5EF4-FFF2-40B4-BE49-F238E27FC236}">
                <a16:creationId xmlns:a16="http://schemas.microsoft.com/office/drawing/2014/main" id="{DCB6DDB0-7243-41AA-904B-F8D591F9437A}"/>
              </a:ext>
            </a:extLst>
          </p:cNvPr>
          <p:cNvSpPr txBox="1"/>
          <p:nvPr/>
        </p:nvSpPr>
        <p:spPr>
          <a:xfrm>
            <a:off x="404100" y="5838600"/>
            <a:ext cx="113838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</a:t>
            </a:r>
            <a:r>
              <a:rPr lang="en-US" sz="1100" dirty="0">
                <a:solidFill>
                  <a:srgbClr val="303030"/>
                </a:solidFill>
              </a:rPr>
              <a:t>3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] Vandecasteele, K., De Cooman, T., Dan, J., Cleeren, E., Van Huffel, S., Hunyadi, B., &amp; Van Paesschen, W. (2020). Visual seizure annotation and automated seizure detection using behind-the-ear electroencephalographic channels. </a:t>
            </a:r>
            <a:r>
              <a:rPr lang="en-US" sz="1100" b="0" i="1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Epilepsia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61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(4), 766–775. </a:t>
            </a:r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62fecc9c2_1_48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 err="1"/>
              <a:t>Neureka</a:t>
            </a:r>
            <a:r>
              <a:rPr lang="en-US" dirty="0"/>
              <a:t> challenge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08362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35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 dirty="0" err="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Neureka</a:t>
            </a:r>
            <a:r>
              <a:rPr lang="en-US" sz="4000" b="0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 challenge</a:t>
            </a:r>
            <a:endParaRPr dirty="0"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A3B0E75-730F-43FB-8AFA-46C75A3DB1CE}"/>
              </a:ext>
            </a:extLst>
          </p:cNvPr>
          <p:cNvSpPr txBox="1"/>
          <p:nvPr/>
        </p:nvSpPr>
        <p:spPr>
          <a:xfrm>
            <a:off x="725525" y="1384808"/>
            <a:ext cx="10812354" cy="4272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7480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Neureka Challenge: An international seizure detection challenge organized  by Novella Neurotech and</a:t>
            </a:r>
            <a:r>
              <a:rPr sz="2400" spc="55" dirty="0">
                <a:latin typeface="Arial"/>
                <a:cs typeface="Arial"/>
              </a:rPr>
              <a:t> </a:t>
            </a:r>
            <a:r>
              <a:rPr sz="2400" spc="-30" dirty="0" err="1">
                <a:latin typeface="Arial"/>
                <a:cs typeface="Arial"/>
              </a:rPr>
              <a:t>NeuroTechX</a:t>
            </a:r>
            <a:endParaRPr lang="en-US" sz="2400" spc="-5" dirty="0">
              <a:latin typeface="Arial"/>
              <a:cs typeface="Arial"/>
            </a:endParaRPr>
          </a:p>
          <a:p>
            <a:pPr marL="12700" marR="157480">
              <a:lnSpc>
                <a:spcPct val="100000"/>
              </a:lnSpc>
              <a:spcBef>
                <a:spcPts val="100"/>
              </a:spcBef>
              <a:spcAft>
                <a:spcPts val="1200"/>
              </a:spcAft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Build a seizure detection model based on </a:t>
            </a:r>
            <a:r>
              <a:rPr sz="2400" dirty="0">
                <a:latin typeface="Arial"/>
                <a:cs typeface="Arial"/>
              </a:rPr>
              <a:t>the </a:t>
            </a:r>
            <a:r>
              <a:rPr sz="2400" i="1" spc="-5" dirty="0">
                <a:latin typeface="Arial"/>
                <a:cs typeface="Arial"/>
              </a:rPr>
              <a:t>TUH EEG Seizure</a:t>
            </a:r>
            <a:r>
              <a:rPr sz="2400" i="1" spc="2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database</a:t>
            </a:r>
            <a:r>
              <a:rPr lang="en-US" sz="2400" spc="-5" dirty="0">
                <a:latin typeface="Arial"/>
                <a:cs typeface="Arial"/>
              </a:rPr>
              <a:t> (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"/>
                <a:cs typeface="Arial"/>
              </a:rPr>
              <a:t>&gt; 3000 seizures, &gt; 600 patients, &gt; 6000 recordings, ~700 hours of data)</a:t>
            </a:r>
            <a:endParaRPr sz="2500" dirty="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spcAft>
                <a:spcPts val="1200"/>
              </a:spcAft>
              <a:buSzPct val="95833"/>
              <a:buChar char="•"/>
              <a:tabLst>
                <a:tab pos="120650" algn="l"/>
              </a:tabLst>
            </a:pPr>
            <a:r>
              <a:rPr sz="2400" spc="-5" dirty="0">
                <a:latin typeface="Arial"/>
                <a:cs typeface="Arial"/>
              </a:rPr>
              <a:t>Approximately </a:t>
            </a:r>
            <a:r>
              <a:rPr sz="2400" dirty="0">
                <a:latin typeface="Arial"/>
                <a:cs typeface="Arial"/>
              </a:rPr>
              <a:t>1.5 months to train, </a:t>
            </a:r>
            <a:r>
              <a:rPr sz="2400" spc="-5" dirty="0">
                <a:latin typeface="Arial"/>
                <a:cs typeface="Arial"/>
              </a:rPr>
              <a:t>validate and submit</a:t>
            </a:r>
            <a:r>
              <a:rPr sz="2400" spc="8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results</a:t>
            </a:r>
            <a:endParaRPr sz="2500" dirty="0">
              <a:latin typeface="Times New Roman"/>
              <a:cs typeface="Times New Roman"/>
            </a:endParaRPr>
          </a:p>
          <a:p>
            <a:pPr marL="120014" indent="-107950">
              <a:lnSpc>
                <a:spcPct val="100000"/>
              </a:lnSpc>
              <a:spcAft>
                <a:spcPts val="1200"/>
              </a:spcAft>
              <a:buSzPct val="95833"/>
              <a:buChar char="•"/>
              <a:tabLst>
                <a:tab pos="120650" algn="l"/>
              </a:tabLst>
            </a:pPr>
            <a:r>
              <a:rPr sz="2400" dirty="0">
                <a:latin typeface="Arial"/>
                <a:cs typeface="Arial"/>
              </a:rPr>
              <a:t>The </a:t>
            </a:r>
            <a:r>
              <a:rPr sz="2400" spc="-5" dirty="0">
                <a:latin typeface="Arial"/>
                <a:cs typeface="Arial"/>
              </a:rPr>
              <a:t>model </a:t>
            </a:r>
            <a:r>
              <a:rPr sz="2400" dirty="0">
                <a:latin typeface="Arial"/>
                <a:cs typeface="Arial"/>
              </a:rPr>
              <a:t>that </a:t>
            </a:r>
            <a:r>
              <a:rPr sz="2400" i="1" spc="-5" dirty="0">
                <a:latin typeface="Arial"/>
                <a:cs typeface="Arial"/>
              </a:rPr>
              <a:t>performs </a:t>
            </a:r>
            <a:r>
              <a:rPr sz="2400" i="1" dirty="0">
                <a:latin typeface="Arial"/>
                <a:cs typeface="Arial"/>
              </a:rPr>
              <a:t>the </a:t>
            </a:r>
            <a:r>
              <a:rPr sz="2400" i="1" spc="-5" dirty="0">
                <a:latin typeface="Arial"/>
                <a:cs typeface="Arial"/>
              </a:rPr>
              <a:t>best in terms of </a:t>
            </a:r>
            <a:r>
              <a:rPr sz="2400" i="1" dirty="0">
                <a:latin typeface="Arial"/>
                <a:cs typeface="Arial"/>
              </a:rPr>
              <a:t>the </a:t>
            </a:r>
            <a:r>
              <a:rPr sz="2400" i="1" spc="-10" dirty="0">
                <a:latin typeface="Arial"/>
                <a:cs typeface="Arial"/>
              </a:rPr>
              <a:t>challenge’s </a:t>
            </a:r>
            <a:r>
              <a:rPr sz="2400" i="1" spc="-5" dirty="0">
                <a:latin typeface="Arial"/>
                <a:cs typeface="Arial"/>
              </a:rPr>
              <a:t>scoring</a:t>
            </a:r>
            <a:r>
              <a:rPr sz="2400" i="1" spc="175" dirty="0">
                <a:latin typeface="Arial"/>
                <a:cs typeface="Arial"/>
              </a:rPr>
              <a:t> </a:t>
            </a:r>
            <a:r>
              <a:rPr sz="2400" i="1" dirty="0">
                <a:latin typeface="Arial"/>
                <a:cs typeface="Arial"/>
              </a:rPr>
              <a:t>system</a:t>
            </a:r>
            <a:endParaRPr sz="2400" dirty="0">
              <a:latin typeface="Arial"/>
              <a:cs typeface="Arial"/>
            </a:endParaRPr>
          </a:p>
          <a:p>
            <a:pPr marL="12700">
              <a:spcAft>
                <a:spcPts val="1200"/>
              </a:spcAft>
            </a:pPr>
            <a:r>
              <a:rPr lang="en-US" sz="2400" spc="-5" dirty="0">
                <a:latin typeface="Arial"/>
                <a:cs typeface="Arial"/>
              </a:rPr>
              <a:t>w</a:t>
            </a:r>
            <a:r>
              <a:rPr sz="2400" spc="-5" dirty="0">
                <a:latin typeface="Arial"/>
                <a:cs typeface="Arial"/>
              </a:rPr>
              <a:t>ins</a:t>
            </a:r>
            <a:r>
              <a:rPr lang="en-US" sz="2400" spc="-5" dirty="0">
                <a:latin typeface="Arial"/>
                <a:cs typeface="Arial"/>
              </a:rPr>
              <a:t>. Sensitivity and FAs are counted with </a:t>
            </a:r>
            <a:r>
              <a:rPr lang="en-US" sz="2400" u="heavy" spc="-10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Time-Aligned </a:t>
            </a:r>
            <a:r>
              <a:rPr lang="en-US" sz="2400" u="heavy" spc="-5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Event Scoring</a:t>
            </a:r>
            <a:r>
              <a:rPr lang="en-US" sz="2400" u="heavy" spc="-10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 </a:t>
            </a:r>
            <a:r>
              <a:rPr lang="en-US" sz="2400" u="heavy" spc="-20" dirty="0">
                <a:solidFill>
                  <a:srgbClr val="434343"/>
                </a:solidFill>
                <a:uFill>
                  <a:solidFill>
                    <a:srgbClr val="434343"/>
                  </a:solidFill>
                </a:uFill>
                <a:latin typeface="Arial"/>
                <a:cs typeface="Arial"/>
              </a:rPr>
              <a:t>(TAES)</a:t>
            </a:r>
            <a:endParaRPr lang="en-US" sz="2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Aft>
                <a:spcPts val="1200"/>
              </a:spcAft>
            </a:pPr>
            <a:endParaRPr lang="en-US" sz="2400" spc="-5" dirty="0"/>
          </a:p>
          <a:p>
            <a:pPr marL="12700">
              <a:lnSpc>
                <a:spcPct val="100000"/>
              </a:lnSpc>
              <a:spcAft>
                <a:spcPts val="1200"/>
              </a:spcAft>
            </a:pPr>
            <a:endParaRPr sz="2400" dirty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BD1378-2E2C-4EB9-AB2D-654AD9EF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182" y="4810277"/>
            <a:ext cx="7542893" cy="104762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493640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36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dirty="0"/>
              <a:t>Multi-view fusion of attention-gated U-nets</a:t>
            </a:r>
            <a:endParaRPr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4022960-97E0-4CE7-B339-683D4A9CAD47}"/>
              </a:ext>
            </a:extLst>
          </p:cNvPr>
          <p:cNvSpPr/>
          <p:nvPr/>
        </p:nvSpPr>
        <p:spPr>
          <a:xfrm>
            <a:off x="593632" y="1552532"/>
            <a:ext cx="1382231" cy="2915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Calibri"/>
              </a:rPr>
              <a:t>EEG-data (band-pass filtered)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640FECF-880A-4EB2-A4A5-9417042111C7}"/>
              </a:ext>
            </a:extLst>
          </p:cNvPr>
          <p:cNvSpPr/>
          <p:nvPr/>
        </p:nvSpPr>
        <p:spPr>
          <a:xfrm>
            <a:off x="2666981" y="1782904"/>
            <a:ext cx="1931580" cy="593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cs typeface="Calibri"/>
              </a:rPr>
              <a:t>Matched-filtering</a:t>
            </a:r>
            <a:endParaRPr lang="en-US">
              <a:cs typeface="Calibri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9F29707-E934-49B4-A033-E9F0B6C7BB45}"/>
              </a:ext>
            </a:extLst>
          </p:cNvPr>
          <p:cNvSpPr/>
          <p:nvPr/>
        </p:nvSpPr>
        <p:spPr>
          <a:xfrm>
            <a:off x="2666981" y="2704392"/>
            <a:ext cx="1931580" cy="4961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 err="1">
                <a:cs typeface="Calibri"/>
              </a:rPr>
              <a:t>ICLabel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AE437AB-2F3A-485D-802A-DB08ACE7E2E6}"/>
              </a:ext>
            </a:extLst>
          </p:cNvPr>
          <p:cNvSpPr/>
          <p:nvPr/>
        </p:nvSpPr>
        <p:spPr>
          <a:xfrm>
            <a:off x="5333979" y="1782903"/>
            <a:ext cx="1222744" cy="593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U-Net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C7E97770-B7A0-4D3E-A529-FC21A7FD7BC5}"/>
              </a:ext>
            </a:extLst>
          </p:cNvPr>
          <p:cNvSpPr/>
          <p:nvPr/>
        </p:nvSpPr>
        <p:spPr>
          <a:xfrm>
            <a:off x="5333980" y="2704392"/>
            <a:ext cx="1222744" cy="593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U-Net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5D38EDF-EC6B-4B1E-B1AB-76FE92E84693}"/>
              </a:ext>
            </a:extLst>
          </p:cNvPr>
          <p:cNvSpPr/>
          <p:nvPr/>
        </p:nvSpPr>
        <p:spPr>
          <a:xfrm>
            <a:off x="5333981" y="3617019"/>
            <a:ext cx="1222743" cy="593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U-Net</a:t>
            </a:r>
            <a:endParaRPr lang="en-US" dirty="0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87AB24E-0912-4E13-927A-438EBBB0D452}"/>
              </a:ext>
            </a:extLst>
          </p:cNvPr>
          <p:cNvSpPr/>
          <p:nvPr/>
        </p:nvSpPr>
        <p:spPr>
          <a:xfrm>
            <a:off x="2032465" y="1838299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6646B745-7F1B-4003-8EA4-0DAB3AD812D0}"/>
              </a:ext>
            </a:extLst>
          </p:cNvPr>
          <p:cNvSpPr/>
          <p:nvPr/>
        </p:nvSpPr>
        <p:spPr>
          <a:xfrm>
            <a:off x="2032465" y="2715485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81A3C13-4637-4A2E-8E4E-DC6B7760E441}"/>
              </a:ext>
            </a:extLst>
          </p:cNvPr>
          <p:cNvSpPr/>
          <p:nvPr/>
        </p:nvSpPr>
        <p:spPr>
          <a:xfrm>
            <a:off x="2050186" y="3619252"/>
            <a:ext cx="3003697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D1817A22-FF0B-4860-975D-4356B43288FA}"/>
              </a:ext>
            </a:extLst>
          </p:cNvPr>
          <p:cNvSpPr/>
          <p:nvPr/>
        </p:nvSpPr>
        <p:spPr>
          <a:xfrm>
            <a:off x="4690604" y="1891461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A6CD1E8-91DE-445C-83D5-77B6D710D36E}"/>
              </a:ext>
            </a:extLst>
          </p:cNvPr>
          <p:cNvSpPr/>
          <p:nvPr/>
        </p:nvSpPr>
        <p:spPr>
          <a:xfrm>
            <a:off x="4690604" y="2706623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FC1C77BC-56F3-4AB4-B277-409ED26A71AC}"/>
              </a:ext>
            </a:extLst>
          </p:cNvPr>
          <p:cNvSpPr/>
          <p:nvPr/>
        </p:nvSpPr>
        <p:spPr>
          <a:xfrm>
            <a:off x="6693068" y="1882600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C7CE85DA-D439-46BF-BC86-28A71ADB99B1}"/>
              </a:ext>
            </a:extLst>
          </p:cNvPr>
          <p:cNvSpPr/>
          <p:nvPr/>
        </p:nvSpPr>
        <p:spPr>
          <a:xfrm>
            <a:off x="6693068" y="2759786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089437D6-6D4A-41C4-8101-0947B929AE94}"/>
              </a:ext>
            </a:extLst>
          </p:cNvPr>
          <p:cNvSpPr/>
          <p:nvPr/>
        </p:nvSpPr>
        <p:spPr>
          <a:xfrm>
            <a:off x="6693068" y="3663554"/>
            <a:ext cx="549349" cy="48732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30B2C7C-2855-45F8-BA24-95BD115FA0B0}"/>
              </a:ext>
            </a:extLst>
          </p:cNvPr>
          <p:cNvSpPr/>
          <p:nvPr/>
        </p:nvSpPr>
        <p:spPr>
          <a:xfrm>
            <a:off x="7433910" y="1552531"/>
            <a:ext cx="903766" cy="29150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LSTM Fusion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DF57B726-5DE4-40A2-8D1F-A9E0861DAFDB}"/>
              </a:ext>
            </a:extLst>
          </p:cNvPr>
          <p:cNvSpPr/>
          <p:nvPr/>
        </p:nvSpPr>
        <p:spPr>
          <a:xfrm>
            <a:off x="8523748" y="2713252"/>
            <a:ext cx="1240464" cy="71769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cs typeface="Calibri"/>
              </a:rPr>
              <a:t>Post-processing rules</a:t>
            </a:r>
          </a:p>
        </p:txBody>
      </p:sp>
      <p:sp>
        <p:nvSpPr>
          <p:cNvPr id="23" name="Arrow: Right 22">
            <a:extLst>
              <a:ext uri="{FF2B5EF4-FFF2-40B4-BE49-F238E27FC236}">
                <a16:creationId xmlns:a16="http://schemas.microsoft.com/office/drawing/2014/main" id="{77CC7E32-DAF3-4390-A4BD-D7E5894E5E3E}"/>
              </a:ext>
            </a:extLst>
          </p:cNvPr>
          <p:cNvSpPr/>
          <p:nvPr/>
        </p:nvSpPr>
        <p:spPr>
          <a:xfrm>
            <a:off x="9882835" y="2945853"/>
            <a:ext cx="416443" cy="2569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E1684C-12BC-4DA9-BD4E-B86E10BE3B88}"/>
              </a:ext>
            </a:extLst>
          </p:cNvPr>
          <p:cNvSpPr txBox="1"/>
          <p:nvPr/>
        </p:nvSpPr>
        <p:spPr>
          <a:xfrm>
            <a:off x="10356093" y="2870970"/>
            <a:ext cx="151159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>
                <a:cs typeface="Calibri"/>
              </a:rPr>
              <a:t>Seizure labels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6E4C0E-FA10-4F53-976F-2B099E46600E}"/>
              </a:ext>
            </a:extLst>
          </p:cNvPr>
          <p:cNvSpPr txBox="1"/>
          <p:nvPr/>
        </p:nvSpPr>
        <p:spPr>
          <a:xfrm>
            <a:off x="1267457" y="4545933"/>
            <a:ext cx="10851221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Arial"/>
                <a:cs typeface="Arial"/>
              </a:rPr>
              <a:t>Multi-view approach: Plug-and-play seizure detection framework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Allows addition of new pre-processing framework</a:t>
            </a:r>
          </a:p>
          <a:p>
            <a:pPr marL="742950" lvl="1" indent="-28575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Expandable and easily modifiable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U-Nets as a deep-neural network architecture for time series segmentation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>
                <a:latin typeface="Arial"/>
                <a:cs typeface="Arial"/>
              </a:rPr>
              <a:t>Moving away from a window-based approach for seizure detection with U-Nets</a:t>
            </a:r>
          </a:p>
          <a:p>
            <a:pPr marL="285750" indent="-285750">
              <a:buFont typeface="Arial"/>
              <a:buChar char="•"/>
            </a:pP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18828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37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Pre-processing: Multi-channel </a:t>
            </a:r>
            <a:r>
              <a:rPr lang="en-US" sz="4000" spc="-5" dirty="0">
                <a:solidFill>
                  <a:srgbClr val="1D8DAF"/>
                </a:solidFill>
                <a:latin typeface="Arial"/>
                <a:cs typeface="Arial"/>
              </a:rPr>
              <a:t>Matched filtering</a:t>
            </a:r>
            <a:endParaRPr lang="en-US" dirty="0"/>
          </a:p>
        </p:txBody>
      </p:sp>
      <p:sp>
        <p:nvSpPr>
          <p:cNvPr id="26" name="object 6">
            <a:extLst>
              <a:ext uri="{FF2B5EF4-FFF2-40B4-BE49-F238E27FC236}">
                <a16:creationId xmlns:a16="http://schemas.microsoft.com/office/drawing/2014/main" id="{76CA160A-67C9-4AAB-83F2-01FE261C4822}"/>
              </a:ext>
            </a:extLst>
          </p:cNvPr>
          <p:cNvSpPr/>
          <p:nvPr/>
        </p:nvSpPr>
        <p:spPr>
          <a:xfrm>
            <a:off x="963167" y="2479548"/>
            <a:ext cx="10140696" cy="3352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5">
            <a:extLst>
              <a:ext uri="{FF2B5EF4-FFF2-40B4-BE49-F238E27FC236}">
                <a16:creationId xmlns:a16="http://schemas.microsoft.com/office/drawing/2014/main" id="{1662050F-D31D-472F-B8AF-A9BC83AAF960}"/>
              </a:ext>
            </a:extLst>
          </p:cNvPr>
          <p:cNvSpPr txBox="1"/>
          <p:nvPr/>
        </p:nvSpPr>
        <p:spPr>
          <a:xfrm>
            <a:off x="3361435" y="1665223"/>
            <a:ext cx="53447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Arial"/>
                <a:cs typeface="Arial"/>
              </a:rPr>
              <a:t>Matched-filter </a:t>
            </a:r>
            <a:r>
              <a:rPr sz="2400" b="1" spc="-5" dirty="0">
                <a:latin typeface="Arial"/>
                <a:cs typeface="Arial"/>
              </a:rPr>
              <a:t>based </a:t>
            </a:r>
            <a:r>
              <a:rPr sz="2400" b="1" dirty="0">
                <a:latin typeface="Arial"/>
                <a:cs typeface="Arial"/>
              </a:rPr>
              <a:t>artifact</a:t>
            </a:r>
            <a:r>
              <a:rPr sz="2400" b="1" spc="-5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removal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59674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38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Pre-processing: </a:t>
            </a:r>
            <a:r>
              <a:rPr lang="en-US" sz="4000" dirty="0" err="1">
                <a:solidFill>
                  <a:srgbClr val="1D8DAF"/>
                </a:solidFill>
                <a:latin typeface="Arial"/>
                <a:cs typeface="Arial"/>
              </a:rPr>
              <a:t>IClabel</a:t>
            </a:r>
            <a:endParaRPr lang="en-US" dirty="0"/>
          </a:p>
        </p:txBody>
      </p:sp>
      <p:sp>
        <p:nvSpPr>
          <p:cNvPr id="6" name="object 3">
            <a:extLst>
              <a:ext uri="{FF2B5EF4-FFF2-40B4-BE49-F238E27FC236}">
                <a16:creationId xmlns:a16="http://schemas.microsoft.com/office/drawing/2014/main" id="{4A2CF783-BDD2-45FC-B621-F55E5B10945C}"/>
              </a:ext>
            </a:extLst>
          </p:cNvPr>
          <p:cNvSpPr/>
          <p:nvPr/>
        </p:nvSpPr>
        <p:spPr>
          <a:xfrm>
            <a:off x="4508047" y="1481327"/>
            <a:ext cx="6549465" cy="4596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F18E77F5-B469-44C6-89D7-1EE5F56055D4}"/>
              </a:ext>
            </a:extLst>
          </p:cNvPr>
          <p:cNvSpPr txBox="1"/>
          <p:nvPr/>
        </p:nvSpPr>
        <p:spPr>
          <a:xfrm>
            <a:off x="788923" y="2505532"/>
            <a:ext cx="3092450" cy="1489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0" indent="-254635">
              <a:lnSpc>
                <a:spcPct val="100000"/>
              </a:lnSpc>
              <a:spcBef>
                <a:spcPts val="100"/>
              </a:spcBef>
              <a:buSzPct val="95833"/>
              <a:buAutoNum type="arabicPeriod"/>
              <a:tabLst>
                <a:tab pos="267335" algn="l"/>
              </a:tabLst>
            </a:pPr>
            <a:r>
              <a:rPr sz="2400" spc="-5" dirty="0">
                <a:latin typeface="Arial"/>
                <a:cs typeface="Arial"/>
              </a:rPr>
              <a:t>Reject bad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channels</a:t>
            </a:r>
            <a:endParaRPr sz="2400">
              <a:latin typeface="Arial"/>
              <a:cs typeface="Arial"/>
            </a:endParaRPr>
          </a:p>
          <a:p>
            <a:pPr marL="266700" indent="-254635">
              <a:lnSpc>
                <a:spcPct val="100000"/>
              </a:lnSpc>
              <a:spcBef>
                <a:spcPts val="5"/>
              </a:spcBef>
              <a:buSzPct val="95833"/>
              <a:buAutoNum type="arabicPeriod"/>
              <a:tabLst>
                <a:tab pos="267335" algn="l"/>
              </a:tabLst>
            </a:pPr>
            <a:r>
              <a:rPr sz="2400" spc="-5" dirty="0">
                <a:latin typeface="Arial"/>
                <a:cs typeface="Arial"/>
              </a:rPr>
              <a:t>Run </a:t>
            </a:r>
            <a:r>
              <a:rPr sz="2400" dirty="0">
                <a:latin typeface="Arial"/>
                <a:cs typeface="Arial"/>
              </a:rPr>
              <a:t>SOBI</a:t>
            </a:r>
            <a:r>
              <a:rPr sz="2400" spc="-2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ICA</a:t>
            </a:r>
            <a:endParaRPr sz="24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buSzPct val="95833"/>
              <a:buAutoNum type="arabicPeriod"/>
              <a:tabLst>
                <a:tab pos="267335" algn="l"/>
              </a:tabLst>
            </a:pPr>
            <a:r>
              <a:rPr sz="2400" spc="-5" dirty="0">
                <a:latin typeface="Arial"/>
                <a:cs typeface="Arial"/>
              </a:rPr>
              <a:t>Classify components  4.Remove</a:t>
            </a:r>
            <a:r>
              <a:rPr sz="2400" dirty="0">
                <a:latin typeface="Arial"/>
                <a:cs typeface="Arial"/>
              </a:rPr>
              <a:t> artifacts</a:t>
            </a:r>
            <a:endParaRPr sz="2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3533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39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dirty="0">
                <a:solidFill>
                  <a:srgbClr val="1D8DAF"/>
                </a:solidFill>
              </a:rPr>
              <a:t>Main classification</a:t>
            </a: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: Attention gates</a:t>
            </a:r>
            <a:endParaRPr lang="en-US" dirty="0"/>
          </a:p>
        </p:txBody>
      </p:sp>
      <p:pic>
        <p:nvPicPr>
          <p:cNvPr id="8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E0BF13E6-DB02-480B-9992-3DF05F14EF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917" y="1317940"/>
            <a:ext cx="6430883" cy="458896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C3F7F93-B015-4E9B-925D-825EE5C8EC37}"/>
              </a:ext>
            </a:extLst>
          </p:cNvPr>
          <p:cNvSpPr txBox="1">
            <a:spLocks/>
          </p:cNvSpPr>
          <p:nvPr/>
        </p:nvSpPr>
        <p:spPr>
          <a:xfrm>
            <a:off x="233620" y="1436752"/>
            <a:ext cx="486395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Classification &lt;-&gt; Segmentation</a:t>
            </a:r>
          </a:p>
          <a:p>
            <a:r>
              <a:rPr lang="en-US" dirty="0"/>
              <a:t>Inspired by biomedical imaging</a:t>
            </a:r>
          </a:p>
          <a:p>
            <a:r>
              <a:rPr lang="en-US" dirty="0"/>
              <a:t>Facilitates the merge of local and global information</a:t>
            </a:r>
          </a:p>
          <a:p>
            <a:r>
              <a:rPr lang="en-US" dirty="0"/>
              <a:t>Prediction for each time sample</a:t>
            </a:r>
            <a:br>
              <a:rPr lang="en-US" dirty="0"/>
            </a:br>
            <a:r>
              <a:rPr lang="en-US" dirty="0"/>
              <a:t>	-&gt; Results at 200Hz</a:t>
            </a:r>
          </a:p>
          <a:p>
            <a:r>
              <a:rPr lang="en-US" dirty="0"/>
              <a:t>Attention gates are used to attenuate the network</a:t>
            </a:r>
            <a:br>
              <a:rPr lang="en-US" dirty="0"/>
            </a:br>
            <a:r>
              <a:rPr lang="en-US" dirty="0"/>
              <a:t>to meaningful local information</a:t>
            </a:r>
          </a:p>
          <a:p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4C50DB1-E944-4A35-B506-60B4DEBBFC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650" y="5421248"/>
            <a:ext cx="4265916" cy="498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596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</a:t>
            </a:fld>
            <a:endParaRPr/>
          </a:p>
        </p:txBody>
      </p:sp>
      <p:sp>
        <p:nvSpPr>
          <p:cNvPr id="104" name="Google Shape;104;p3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Epilepsy</a:t>
            </a:r>
            <a:endParaRPr/>
          </a:p>
        </p:txBody>
      </p:sp>
      <p:sp>
        <p:nvSpPr>
          <p:cNvPr id="105" name="Google Shape;105;p3"/>
          <p:cNvSpPr/>
          <p:nvPr/>
        </p:nvSpPr>
        <p:spPr>
          <a:xfrm>
            <a:off x="960909" y="2492053"/>
            <a:ext cx="3848842" cy="1873894"/>
          </a:xfrm>
          <a:prstGeom prst="roundRect">
            <a:avLst>
              <a:gd name="adj" fmla="val 11282"/>
            </a:avLst>
          </a:prstGeom>
          <a:solidFill>
            <a:srgbClr val="E0EFF4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Neurological disease that causes episodes of sudden irregular neuronal activation: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SEIZURES</a:t>
            </a:r>
            <a:endParaRPr/>
          </a:p>
        </p:txBody>
      </p:sp>
      <p:pic>
        <p:nvPicPr>
          <p:cNvPr id="106" name="Google Shape;106;p3" descr="Image"/>
          <p:cNvPicPr preferRelativeResize="0"/>
          <p:nvPr/>
        </p:nvPicPr>
        <p:blipFill rotWithShape="1">
          <a:blip r:embed="rId3">
            <a:alphaModFix/>
          </a:blip>
          <a:srcRect r="34574" b="12321"/>
          <a:stretch/>
        </p:blipFill>
        <p:spPr>
          <a:xfrm>
            <a:off x="5489581" y="592912"/>
            <a:ext cx="6259024" cy="4882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40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Late fusion: </a:t>
            </a:r>
            <a:r>
              <a:rPr lang="en-US" dirty="0"/>
              <a:t>Recurrent NN (LSTM)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0A55D291-AEE2-4B49-AB03-BC02342AF7E0}"/>
              </a:ext>
            </a:extLst>
          </p:cNvPr>
          <p:cNvGrpSpPr/>
          <p:nvPr/>
        </p:nvGrpSpPr>
        <p:grpSpPr>
          <a:xfrm>
            <a:off x="843643" y="1828800"/>
            <a:ext cx="8044543" cy="391885"/>
            <a:chOff x="843643" y="1828800"/>
            <a:chExt cx="8044543" cy="39188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2591ED-C198-45FB-B46F-D206F559D4DB}"/>
                </a:ext>
              </a:extLst>
            </p:cNvPr>
            <p:cNvSpPr/>
            <p:nvPr/>
          </p:nvSpPr>
          <p:spPr>
            <a:xfrm>
              <a:off x="843643" y="1828800"/>
              <a:ext cx="8044543" cy="39188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6D49A4C-2885-408F-94F7-639491FCD8E5}"/>
                </a:ext>
              </a:extLst>
            </p:cNvPr>
            <p:cNvSpPr/>
            <p:nvPr/>
          </p:nvSpPr>
          <p:spPr>
            <a:xfrm>
              <a:off x="8885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9AB9BD5-1B4B-4BAD-B382-F14B47959FC8}"/>
                </a:ext>
              </a:extLst>
            </p:cNvPr>
            <p:cNvSpPr/>
            <p:nvPr/>
          </p:nvSpPr>
          <p:spPr>
            <a:xfrm>
              <a:off x="12913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2ACD5E5-FDB5-48A1-A104-D78EA23715E4}"/>
                </a:ext>
              </a:extLst>
            </p:cNvPr>
            <p:cNvSpPr/>
            <p:nvPr/>
          </p:nvSpPr>
          <p:spPr>
            <a:xfrm>
              <a:off x="1694089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9CEFF89-4D68-4171-B9E3-85DFEA690398}"/>
                </a:ext>
              </a:extLst>
            </p:cNvPr>
            <p:cNvSpPr/>
            <p:nvPr/>
          </p:nvSpPr>
          <p:spPr>
            <a:xfrm>
              <a:off x="20968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3F6E250-59B2-49FB-B2B3-51367FFF7278}"/>
                </a:ext>
              </a:extLst>
            </p:cNvPr>
            <p:cNvSpPr/>
            <p:nvPr/>
          </p:nvSpPr>
          <p:spPr>
            <a:xfrm>
              <a:off x="2499632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A1B93B65-FE28-425F-853B-74B0F80691AA}"/>
                </a:ext>
              </a:extLst>
            </p:cNvPr>
            <p:cNvSpPr/>
            <p:nvPr/>
          </p:nvSpPr>
          <p:spPr>
            <a:xfrm>
              <a:off x="28915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18B7B8B-D2F0-4AAA-A5F8-CBA9196EDB54}"/>
                </a:ext>
              </a:extLst>
            </p:cNvPr>
            <p:cNvSpPr/>
            <p:nvPr/>
          </p:nvSpPr>
          <p:spPr>
            <a:xfrm>
              <a:off x="3294289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B3EA310-521A-4240-B796-9EAB2E667985}"/>
                </a:ext>
              </a:extLst>
            </p:cNvPr>
            <p:cNvSpPr/>
            <p:nvPr/>
          </p:nvSpPr>
          <p:spPr>
            <a:xfrm>
              <a:off x="36970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31B2F64E-FC55-49C1-AC83-C71FFF9EBD59}"/>
                </a:ext>
              </a:extLst>
            </p:cNvPr>
            <p:cNvSpPr/>
            <p:nvPr/>
          </p:nvSpPr>
          <p:spPr>
            <a:xfrm>
              <a:off x="40889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CF8960CB-5017-4823-8547-2E17DE218515}"/>
                </a:ext>
              </a:extLst>
            </p:cNvPr>
            <p:cNvSpPr/>
            <p:nvPr/>
          </p:nvSpPr>
          <p:spPr>
            <a:xfrm>
              <a:off x="4502604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4FED42E-CB61-4AB0-B232-1AE326178137}"/>
                </a:ext>
              </a:extLst>
            </p:cNvPr>
            <p:cNvSpPr/>
            <p:nvPr/>
          </p:nvSpPr>
          <p:spPr>
            <a:xfrm>
              <a:off x="49162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6920B9-7A76-4277-B91B-9F45F99227DC}"/>
                </a:ext>
              </a:extLst>
            </p:cNvPr>
            <p:cNvSpPr/>
            <p:nvPr/>
          </p:nvSpPr>
          <p:spPr>
            <a:xfrm>
              <a:off x="5319033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B1D34F0E-A710-4937-A243-7971C1C0F917}"/>
                </a:ext>
              </a:extLst>
            </p:cNvPr>
            <p:cNvSpPr/>
            <p:nvPr/>
          </p:nvSpPr>
          <p:spPr>
            <a:xfrm>
              <a:off x="57109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59AFEC4-1D39-42A5-84F7-F41EA4A1EE76}"/>
                </a:ext>
              </a:extLst>
            </p:cNvPr>
            <p:cNvSpPr/>
            <p:nvPr/>
          </p:nvSpPr>
          <p:spPr>
            <a:xfrm>
              <a:off x="6097361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BAC4FF00-A7A2-4EEA-952C-99507132F2CA}"/>
                </a:ext>
              </a:extLst>
            </p:cNvPr>
            <p:cNvSpPr/>
            <p:nvPr/>
          </p:nvSpPr>
          <p:spPr>
            <a:xfrm>
              <a:off x="6483803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F5B81C4-7ABF-49C9-BBA3-418EEEFD5463}"/>
                </a:ext>
              </a:extLst>
            </p:cNvPr>
            <p:cNvSpPr/>
            <p:nvPr/>
          </p:nvSpPr>
          <p:spPr>
            <a:xfrm>
              <a:off x="6875690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2A8D326-95B3-486A-B989-D9630EFF53CD}"/>
                </a:ext>
              </a:extLst>
            </p:cNvPr>
            <p:cNvSpPr/>
            <p:nvPr/>
          </p:nvSpPr>
          <p:spPr>
            <a:xfrm>
              <a:off x="7278461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8D36DCB-19A9-491E-AA92-8D2C575B6B5C}"/>
                </a:ext>
              </a:extLst>
            </p:cNvPr>
            <p:cNvSpPr/>
            <p:nvPr/>
          </p:nvSpPr>
          <p:spPr>
            <a:xfrm>
              <a:off x="7681232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7BD9316C-8A97-4EEC-8AB5-C888E79EFE1A}"/>
                </a:ext>
              </a:extLst>
            </p:cNvPr>
            <p:cNvSpPr/>
            <p:nvPr/>
          </p:nvSpPr>
          <p:spPr>
            <a:xfrm>
              <a:off x="8094890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243806F6-877B-4598-8736-7B45A701F4DB}"/>
                </a:ext>
              </a:extLst>
            </p:cNvPr>
            <p:cNvSpPr/>
            <p:nvPr/>
          </p:nvSpPr>
          <p:spPr>
            <a:xfrm>
              <a:off x="85085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2997713-02FB-437C-B78F-671E14D99FD6}"/>
              </a:ext>
            </a:extLst>
          </p:cNvPr>
          <p:cNvGrpSpPr/>
          <p:nvPr/>
        </p:nvGrpSpPr>
        <p:grpSpPr>
          <a:xfrm>
            <a:off x="843643" y="2438400"/>
            <a:ext cx="8044543" cy="391885"/>
            <a:chOff x="843643" y="1828800"/>
            <a:chExt cx="8044543" cy="391885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BDF95D4-7D23-4335-8065-196971B4FE03}"/>
                </a:ext>
              </a:extLst>
            </p:cNvPr>
            <p:cNvSpPr/>
            <p:nvPr/>
          </p:nvSpPr>
          <p:spPr>
            <a:xfrm>
              <a:off x="843643" y="1828800"/>
              <a:ext cx="8044543" cy="39188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0EA9782D-A313-438C-90B6-10740F425478}"/>
                </a:ext>
              </a:extLst>
            </p:cNvPr>
            <p:cNvSpPr/>
            <p:nvPr/>
          </p:nvSpPr>
          <p:spPr>
            <a:xfrm>
              <a:off x="8885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45B3270C-49C5-4518-9180-87AD84D3DF7C}"/>
                </a:ext>
              </a:extLst>
            </p:cNvPr>
            <p:cNvSpPr/>
            <p:nvPr/>
          </p:nvSpPr>
          <p:spPr>
            <a:xfrm>
              <a:off x="12913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997A8D94-1C89-427B-96FF-5F175365EF83}"/>
                </a:ext>
              </a:extLst>
            </p:cNvPr>
            <p:cNvSpPr/>
            <p:nvPr/>
          </p:nvSpPr>
          <p:spPr>
            <a:xfrm>
              <a:off x="1694089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698A913A-3670-4AC9-BB19-741EB9C9F923}"/>
                </a:ext>
              </a:extLst>
            </p:cNvPr>
            <p:cNvSpPr/>
            <p:nvPr/>
          </p:nvSpPr>
          <p:spPr>
            <a:xfrm>
              <a:off x="20968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6F4AFCCC-BBE1-458E-87E9-5511ED9E0342}"/>
                </a:ext>
              </a:extLst>
            </p:cNvPr>
            <p:cNvSpPr/>
            <p:nvPr/>
          </p:nvSpPr>
          <p:spPr>
            <a:xfrm>
              <a:off x="2499632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7E601979-219C-47E6-879D-1841850D094A}"/>
                </a:ext>
              </a:extLst>
            </p:cNvPr>
            <p:cNvSpPr/>
            <p:nvPr/>
          </p:nvSpPr>
          <p:spPr>
            <a:xfrm>
              <a:off x="28915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FDCF311-3CCD-4DA4-B3B7-84B39E02205B}"/>
                </a:ext>
              </a:extLst>
            </p:cNvPr>
            <p:cNvSpPr/>
            <p:nvPr/>
          </p:nvSpPr>
          <p:spPr>
            <a:xfrm>
              <a:off x="3294289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8A7EA62-420F-452C-8912-44072FEB1C34}"/>
                </a:ext>
              </a:extLst>
            </p:cNvPr>
            <p:cNvSpPr/>
            <p:nvPr/>
          </p:nvSpPr>
          <p:spPr>
            <a:xfrm>
              <a:off x="36970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5367504E-F5AB-49AD-A343-A3B3607497C5}"/>
                </a:ext>
              </a:extLst>
            </p:cNvPr>
            <p:cNvSpPr/>
            <p:nvPr/>
          </p:nvSpPr>
          <p:spPr>
            <a:xfrm>
              <a:off x="40889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C9D2B83-3BDB-4F90-8AB9-A04AC5852511}"/>
                </a:ext>
              </a:extLst>
            </p:cNvPr>
            <p:cNvSpPr/>
            <p:nvPr/>
          </p:nvSpPr>
          <p:spPr>
            <a:xfrm>
              <a:off x="4502604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AC97621A-B90A-483E-9505-406C588CE521}"/>
                </a:ext>
              </a:extLst>
            </p:cNvPr>
            <p:cNvSpPr/>
            <p:nvPr/>
          </p:nvSpPr>
          <p:spPr>
            <a:xfrm>
              <a:off x="49162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2481FBF-3A1B-4BE1-98BB-70A74786E488}"/>
                </a:ext>
              </a:extLst>
            </p:cNvPr>
            <p:cNvSpPr/>
            <p:nvPr/>
          </p:nvSpPr>
          <p:spPr>
            <a:xfrm>
              <a:off x="5319033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CEDD2967-EBF0-4C44-8089-91AAB61C06D8}"/>
                </a:ext>
              </a:extLst>
            </p:cNvPr>
            <p:cNvSpPr/>
            <p:nvPr/>
          </p:nvSpPr>
          <p:spPr>
            <a:xfrm>
              <a:off x="57109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EBC4BFC2-C15E-483F-B695-0E3A7B893441}"/>
                </a:ext>
              </a:extLst>
            </p:cNvPr>
            <p:cNvSpPr/>
            <p:nvPr/>
          </p:nvSpPr>
          <p:spPr>
            <a:xfrm>
              <a:off x="6097361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7950D79-CC65-4541-9B30-50A2865DA0F0}"/>
                </a:ext>
              </a:extLst>
            </p:cNvPr>
            <p:cNvSpPr/>
            <p:nvPr/>
          </p:nvSpPr>
          <p:spPr>
            <a:xfrm>
              <a:off x="6483803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04E7FAF3-6651-4D06-A483-D7E9B87B0F46}"/>
                </a:ext>
              </a:extLst>
            </p:cNvPr>
            <p:cNvSpPr/>
            <p:nvPr/>
          </p:nvSpPr>
          <p:spPr>
            <a:xfrm>
              <a:off x="6875690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19B52A3-602E-4962-AEC5-52F5BD2E78F9}"/>
                </a:ext>
              </a:extLst>
            </p:cNvPr>
            <p:cNvSpPr/>
            <p:nvPr/>
          </p:nvSpPr>
          <p:spPr>
            <a:xfrm>
              <a:off x="7278461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D0CD216-B647-4FA9-BC4B-B9BBD084E275}"/>
                </a:ext>
              </a:extLst>
            </p:cNvPr>
            <p:cNvSpPr/>
            <p:nvPr/>
          </p:nvSpPr>
          <p:spPr>
            <a:xfrm>
              <a:off x="7681232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DEB0E9A-EBC8-4C00-8F51-896629BFC1CA}"/>
                </a:ext>
              </a:extLst>
            </p:cNvPr>
            <p:cNvSpPr/>
            <p:nvPr/>
          </p:nvSpPr>
          <p:spPr>
            <a:xfrm>
              <a:off x="8094890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641A9250-6A34-4EBE-B212-DEA91FF6810E}"/>
                </a:ext>
              </a:extLst>
            </p:cNvPr>
            <p:cNvSpPr/>
            <p:nvPr/>
          </p:nvSpPr>
          <p:spPr>
            <a:xfrm>
              <a:off x="85085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AABCAA8-A487-4400-A8A3-2F76310DA9E2}"/>
              </a:ext>
            </a:extLst>
          </p:cNvPr>
          <p:cNvGrpSpPr/>
          <p:nvPr/>
        </p:nvGrpSpPr>
        <p:grpSpPr>
          <a:xfrm>
            <a:off x="843642" y="3037114"/>
            <a:ext cx="8044543" cy="391885"/>
            <a:chOff x="843643" y="1828800"/>
            <a:chExt cx="8044543" cy="391885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998E6EAC-3BA4-445C-8B4D-0FBE24B0DA1F}"/>
                </a:ext>
              </a:extLst>
            </p:cNvPr>
            <p:cNvSpPr/>
            <p:nvPr/>
          </p:nvSpPr>
          <p:spPr>
            <a:xfrm>
              <a:off x="843643" y="1828800"/>
              <a:ext cx="8044543" cy="391885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4DBCA045-F7BC-40F0-BB28-AA62B3C56CB1}"/>
                </a:ext>
              </a:extLst>
            </p:cNvPr>
            <p:cNvSpPr/>
            <p:nvPr/>
          </p:nvSpPr>
          <p:spPr>
            <a:xfrm>
              <a:off x="8885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9D59BAF7-29CC-4CD3-B7DB-00121F8BE3CE}"/>
                </a:ext>
              </a:extLst>
            </p:cNvPr>
            <p:cNvSpPr/>
            <p:nvPr/>
          </p:nvSpPr>
          <p:spPr>
            <a:xfrm>
              <a:off x="12913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E0ACB9D1-AB26-43E9-BCAC-F258B9856E88}"/>
                </a:ext>
              </a:extLst>
            </p:cNvPr>
            <p:cNvSpPr/>
            <p:nvPr/>
          </p:nvSpPr>
          <p:spPr>
            <a:xfrm>
              <a:off x="1694089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786B9848-96CB-4F80-874F-8530BD905BBE}"/>
                </a:ext>
              </a:extLst>
            </p:cNvPr>
            <p:cNvSpPr/>
            <p:nvPr/>
          </p:nvSpPr>
          <p:spPr>
            <a:xfrm>
              <a:off x="20968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1F17A487-C315-43B6-9884-9CEC1218666B}"/>
                </a:ext>
              </a:extLst>
            </p:cNvPr>
            <p:cNvSpPr/>
            <p:nvPr/>
          </p:nvSpPr>
          <p:spPr>
            <a:xfrm>
              <a:off x="2499632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9B7920D6-50B4-47A0-91C0-25B4CA8A4F62}"/>
                </a:ext>
              </a:extLst>
            </p:cNvPr>
            <p:cNvSpPr/>
            <p:nvPr/>
          </p:nvSpPr>
          <p:spPr>
            <a:xfrm>
              <a:off x="28915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48C776AA-B283-4A2A-833F-1035337CAA1C}"/>
                </a:ext>
              </a:extLst>
            </p:cNvPr>
            <p:cNvSpPr/>
            <p:nvPr/>
          </p:nvSpPr>
          <p:spPr>
            <a:xfrm>
              <a:off x="3294289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C3A95E0E-3749-4BFE-849C-68261C12C48A}"/>
                </a:ext>
              </a:extLst>
            </p:cNvPr>
            <p:cNvSpPr/>
            <p:nvPr/>
          </p:nvSpPr>
          <p:spPr>
            <a:xfrm>
              <a:off x="36970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AD520CBF-13B8-4648-8251-00C1CD1EA78B}"/>
                </a:ext>
              </a:extLst>
            </p:cNvPr>
            <p:cNvSpPr/>
            <p:nvPr/>
          </p:nvSpPr>
          <p:spPr>
            <a:xfrm>
              <a:off x="40889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Oval 63">
              <a:extLst>
                <a:ext uri="{FF2B5EF4-FFF2-40B4-BE49-F238E27FC236}">
                  <a16:creationId xmlns:a16="http://schemas.microsoft.com/office/drawing/2014/main" id="{5EABD5D5-AD0A-4728-8292-9B5576D48B20}"/>
                </a:ext>
              </a:extLst>
            </p:cNvPr>
            <p:cNvSpPr/>
            <p:nvPr/>
          </p:nvSpPr>
          <p:spPr>
            <a:xfrm>
              <a:off x="4502604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0413E61-CB3B-4FBC-B808-C074A8996487}"/>
                </a:ext>
              </a:extLst>
            </p:cNvPr>
            <p:cNvSpPr/>
            <p:nvPr/>
          </p:nvSpPr>
          <p:spPr>
            <a:xfrm>
              <a:off x="4916260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Oval 65">
              <a:extLst>
                <a:ext uri="{FF2B5EF4-FFF2-40B4-BE49-F238E27FC236}">
                  <a16:creationId xmlns:a16="http://schemas.microsoft.com/office/drawing/2014/main" id="{90E52225-04F0-4FE8-A1D2-BF60604B565E}"/>
                </a:ext>
              </a:extLst>
            </p:cNvPr>
            <p:cNvSpPr/>
            <p:nvPr/>
          </p:nvSpPr>
          <p:spPr>
            <a:xfrm>
              <a:off x="5319033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5178C2BC-3752-4697-8F70-2B60BBF3C634}"/>
                </a:ext>
              </a:extLst>
            </p:cNvPr>
            <p:cNvSpPr/>
            <p:nvPr/>
          </p:nvSpPr>
          <p:spPr>
            <a:xfrm>
              <a:off x="5710918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>
              <a:extLst>
                <a:ext uri="{FF2B5EF4-FFF2-40B4-BE49-F238E27FC236}">
                  <a16:creationId xmlns:a16="http://schemas.microsoft.com/office/drawing/2014/main" id="{D98DB8F3-AFB0-4D9E-9F42-043B528D9BA5}"/>
                </a:ext>
              </a:extLst>
            </p:cNvPr>
            <p:cNvSpPr/>
            <p:nvPr/>
          </p:nvSpPr>
          <p:spPr>
            <a:xfrm>
              <a:off x="6097361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E97A29F8-58CE-44B4-9286-961D7E762169}"/>
                </a:ext>
              </a:extLst>
            </p:cNvPr>
            <p:cNvSpPr/>
            <p:nvPr/>
          </p:nvSpPr>
          <p:spPr>
            <a:xfrm>
              <a:off x="6483803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>
              <a:extLst>
                <a:ext uri="{FF2B5EF4-FFF2-40B4-BE49-F238E27FC236}">
                  <a16:creationId xmlns:a16="http://schemas.microsoft.com/office/drawing/2014/main" id="{946A657B-9D0C-440B-A499-6025992D006F}"/>
                </a:ext>
              </a:extLst>
            </p:cNvPr>
            <p:cNvSpPr/>
            <p:nvPr/>
          </p:nvSpPr>
          <p:spPr>
            <a:xfrm>
              <a:off x="6875690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6CAF60E2-7963-4775-B7CD-910F1E4817BC}"/>
                </a:ext>
              </a:extLst>
            </p:cNvPr>
            <p:cNvSpPr/>
            <p:nvPr/>
          </p:nvSpPr>
          <p:spPr>
            <a:xfrm>
              <a:off x="7278461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9149D276-B896-461B-8CC0-CF9F91A53B86}"/>
                </a:ext>
              </a:extLst>
            </p:cNvPr>
            <p:cNvSpPr/>
            <p:nvPr/>
          </p:nvSpPr>
          <p:spPr>
            <a:xfrm>
              <a:off x="7681232" y="1868260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9E8CF25A-6B8A-4F10-8695-8DD4DDEC859B}"/>
                </a:ext>
              </a:extLst>
            </p:cNvPr>
            <p:cNvSpPr/>
            <p:nvPr/>
          </p:nvSpPr>
          <p:spPr>
            <a:xfrm>
              <a:off x="8094890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CE57FB2D-95F9-40CB-AFFA-8017CB63C408}"/>
                </a:ext>
              </a:extLst>
            </p:cNvPr>
            <p:cNvSpPr/>
            <p:nvPr/>
          </p:nvSpPr>
          <p:spPr>
            <a:xfrm>
              <a:off x="8508547" y="1868261"/>
              <a:ext cx="315686" cy="31568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4075F345-105F-4BE6-8243-1467108F29B4}"/>
              </a:ext>
            </a:extLst>
          </p:cNvPr>
          <p:cNvSpPr txBox="1"/>
          <p:nvPr/>
        </p:nvSpPr>
        <p:spPr>
          <a:xfrm>
            <a:off x="9378043" y="1763486"/>
            <a:ext cx="1600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/>
                <a:cs typeface="Arial"/>
              </a:rPr>
              <a:t>U-Net 1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C9C866-B783-4357-8CFA-5AD3B0D57B74}"/>
              </a:ext>
            </a:extLst>
          </p:cNvPr>
          <p:cNvSpPr txBox="1"/>
          <p:nvPr/>
        </p:nvSpPr>
        <p:spPr>
          <a:xfrm>
            <a:off x="9378043" y="2373086"/>
            <a:ext cx="1600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/>
                <a:cs typeface="Arial"/>
              </a:rPr>
              <a:t>U-Net 2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8098E110-C338-4C33-B715-8B1E8847FD34}"/>
              </a:ext>
            </a:extLst>
          </p:cNvPr>
          <p:cNvSpPr txBox="1"/>
          <p:nvPr/>
        </p:nvSpPr>
        <p:spPr>
          <a:xfrm>
            <a:off x="9378042" y="2971800"/>
            <a:ext cx="1600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tx2"/>
                </a:solidFill>
                <a:latin typeface="Arial"/>
                <a:cs typeface="Arial"/>
              </a:rPr>
              <a:t>U-Net 3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C137381-C160-46E8-B252-1927EAE735B8}"/>
              </a:ext>
            </a:extLst>
          </p:cNvPr>
          <p:cNvSpPr/>
          <p:nvPr/>
        </p:nvSpPr>
        <p:spPr>
          <a:xfrm>
            <a:off x="6041571" y="1763487"/>
            <a:ext cx="457201" cy="180702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FC4BAB3F-2543-4891-8795-7C81C294F9FA}"/>
              </a:ext>
            </a:extLst>
          </p:cNvPr>
          <p:cNvSpPr/>
          <p:nvPr/>
        </p:nvSpPr>
        <p:spPr>
          <a:xfrm>
            <a:off x="5591175" y="4127046"/>
            <a:ext cx="1360714" cy="39188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cs typeface="Calibri"/>
              </a:rPr>
              <a:t>State_t</a:t>
            </a:r>
            <a:endParaRPr 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05E3086-E080-477B-A257-71DBA4754D88}"/>
              </a:ext>
            </a:extLst>
          </p:cNvPr>
          <p:cNvSpPr txBox="1"/>
          <p:nvPr/>
        </p:nvSpPr>
        <p:spPr>
          <a:xfrm>
            <a:off x="9378042" y="4060371"/>
            <a:ext cx="1600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accent6"/>
                </a:solidFill>
                <a:latin typeface="Arial"/>
                <a:cs typeface="Arial"/>
              </a:rPr>
              <a:t>LSTM</a:t>
            </a:r>
            <a:endParaRPr lang="en-US">
              <a:solidFill>
                <a:schemeClr val="accent6"/>
              </a:solidFill>
            </a:endParaRPr>
          </a:p>
        </p:txBody>
      </p: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1E86C8DF-25AF-4F12-BDB9-52B73D750B57}"/>
              </a:ext>
            </a:extLst>
          </p:cNvPr>
          <p:cNvCxnSpPr/>
          <p:nvPr/>
        </p:nvCxnSpPr>
        <p:spPr>
          <a:xfrm flipH="1">
            <a:off x="6251122" y="3567792"/>
            <a:ext cx="5441" cy="544286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F70E38A1-C1CF-4325-A785-4E8F8AD51540}"/>
              </a:ext>
            </a:extLst>
          </p:cNvPr>
          <p:cNvSpPr/>
          <p:nvPr/>
        </p:nvSpPr>
        <p:spPr>
          <a:xfrm>
            <a:off x="7354661" y="4127046"/>
            <a:ext cx="1360714" cy="39188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State_t+1</a:t>
            </a:r>
            <a:endParaRPr lang="en-US"/>
          </a:p>
        </p:txBody>
      </p: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8225CA24-C908-445D-BDFE-2D64793BEF41}"/>
              </a:ext>
            </a:extLst>
          </p:cNvPr>
          <p:cNvSpPr/>
          <p:nvPr/>
        </p:nvSpPr>
        <p:spPr>
          <a:xfrm>
            <a:off x="3827689" y="4127046"/>
            <a:ext cx="1360714" cy="391886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cs typeface="Calibri"/>
              </a:rPr>
              <a:t>State_t-1</a:t>
            </a:r>
            <a:endParaRPr lang="en-US"/>
          </a:p>
        </p:txBody>
      </p:sp>
      <p:sp>
        <p:nvSpPr>
          <p:cNvPr id="84" name="Arrow: Curved Down 83">
            <a:extLst>
              <a:ext uri="{FF2B5EF4-FFF2-40B4-BE49-F238E27FC236}">
                <a16:creationId xmlns:a16="http://schemas.microsoft.com/office/drawing/2014/main" id="{E272A081-1328-4977-8B9B-5237D63711F7}"/>
              </a:ext>
            </a:extLst>
          </p:cNvPr>
          <p:cNvSpPr/>
          <p:nvPr/>
        </p:nvSpPr>
        <p:spPr>
          <a:xfrm>
            <a:off x="5023919" y="3698693"/>
            <a:ext cx="713015" cy="429985"/>
          </a:xfrm>
          <a:prstGeom prst="curved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Arrow: Curved Down 84">
            <a:extLst>
              <a:ext uri="{FF2B5EF4-FFF2-40B4-BE49-F238E27FC236}">
                <a16:creationId xmlns:a16="http://schemas.microsoft.com/office/drawing/2014/main" id="{0E22091E-5006-414F-90EA-785FCB2585F9}"/>
              </a:ext>
            </a:extLst>
          </p:cNvPr>
          <p:cNvSpPr/>
          <p:nvPr/>
        </p:nvSpPr>
        <p:spPr>
          <a:xfrm>
            <a:off x="6765633" y="3682364"/>
            <a:ext cx="713015" cy="429985"/>
          </a:xfrm>
          <a:prstGeom prst="curved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6" name="Arrow: Curved Down 85">
            <a:extLst>
              <a:ext uri="{FF2B5EF4-FFF2-40B4-BE49-F238E27FC236}">
                <a16:creationId xmlns:a16="http://schemas.microsoft.com/office/drawing/2014/main" id="{CFC3022C-6627-456E-9EB7-1FE7BF2EB153}"/>
              </a:ext>
            </a:extLst>
          </p:cNvPr>
          <p:cNvSpPr/>
          <p:nvPr/>
        </p:nvSpPr>
        <p:spPr>
          <a:xfrm rot="10800000">
            <a:off x="6765633" y="4520564"/>
            <a:ext cx="713015" cy="429985"/>
          </a:xfrm>
          <a:prstGeom prst="curved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7" name="Arrow: Curved Down 86">
            <a:extLst>
              <a:ext uri="{FF2B5EF4-FFF2-40B4-BE49-F238E27FC236}">
                <a16:creationId xmlns:a16="http://schemas.microsoft.com/office/drawing/2014/main" id="{A5C7C23E-A542-4770-880E-FD82BFE01064}"/>
              </a:ext>
            </a:extLst>
          </p:cNvPr>
          <p:cNvSpPr/>
          <p:nvPr/>
        </p:nvSpPr>
        <p:spPr>
          <a:xfrm rot="10800000">
            <a:off x="5023918" y="4520564"/>
            <a:ext cx="713015" cy="429985"/>
          </a:xfrm>
          <a:prstGeom prst="curvedDown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7364415-30CC-4F93-944F-EAD48D9782C0}"/>
              </a:ext>
            </a:extLst>
          </p:cNvPr>
          <p:cNvSpPr txBox="1"/>
          <p:nvPr/>
        </p:nvSpPr>
        <p:spPr>
          <a:xfrm>
            <a:off x="9378042" y="5132614"/>
            <a:ext cx="211182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Fused prediction</a:t>
            </a:r>
            <a:endParaRPr lang="en-US">
              <a:solidFill>
                <a:schemeClr val="tx1">
                  <a:lumMod val="75000"/>
                  <a:lumOff val="25000"/>
                </a:schemeClr>
              </a:solidFill>
              <a:cs typeface="Calibri"/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819D6793-785E-459D-BBAB-018FC626F4A0}"/>
              </a:ext>
            </a:extLst>
          </p:cNvPr>
          <p:cNvCxnSpPr>
            <a:cxnSpLocks/>
          </p:cNvCxnSpPr>
          <p:nvPr/>
        </p:nvCxnSpPr>
        <p:spPr>
          <a:xfrm flipH="1">
            <a:off x="6262008" y="4465863"/>
            <a:ext cx="10882" cy="968828"/>
          </a:xfrm>
          <a:prstGeom prst="straightConnector1">
            <a:avLst/>
          </a:prstGeom>
          <a:ln w="571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Group 89">
            <a:extLst>
              <a:ext uri="{FF2B5EF4-FFF2-40B4-BE49-F238E27FC236}">
                <a16:creationId xmlns:a16="http://schemas.microsoft.com/office/drawing/2014/main" id="{45BC9273-667A-4BCB-BE99-3A2234725921}"/>
              </a:ext>
            </a:extLst>
          </p:cNvPr>
          <p:cNvGrpSpPr/>
          <p:nvPr/>
        </p:nvGrpSpPr>
        <p:grpSpPr>
          <a:xfrm>
            <a:off x="843642" y="5437414"/>
            <a:ext cx="8044543" cy="391885"/>
            <a:chOff x="843643" y="1828800"/>
            <a:chExt cx="8044543" cy="391885"/>
          </a:xfrm>
        </p:grpSpPr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49EC70B-69A7-4F72-BF5B-E48C2AFF6BA9}"/>
                </a:ext>
              </a:extLst>
            </p:cNvPr>
            <p:cNvSpPr/>
            <p:nvPr/>
          </p:nvSpPr>
          <p:spPr>
            <a:xfrm>
              <a:off x="843643" y="1828800"/>
              <a:ext cx="8044543" cy="391885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>
              <a:extLst>
                <a:ext uri="{FF2B5EF4-FFF2-40B4-BE49-F238E27FC236}">
                  <a16:creationId xmlns:a16="http://schemas.microsoft.com/office/drawing/2014/main" id="{26BE95C7-DA3C-4A4E-8F82-BEDCCC6F31B8}"/>
                </a:ext>
              </a:extLst>
            </p:cNvPr>
            <p:cNvSpPr/>
            <p:nvPr/>
          </p:nvSpPr>
          <p:spPr>
            <a:xfrm>
              <a:off x="888547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245DC188-61F7-498B-8FF9-746D6CB52F19}"/>
                </a:ext>
              </a:extLst>
            </p:cNvPr>
            <p:cNvSpPr/>
            <p:nvPr/>
          </p:nvSpPr>
          <p:spPr>
            <a:xfrm>
              <a:off x="1291318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4287FB54-0D2D-4098-B90F-1E4B1D18E821}"/>
                </a:ext>
              </a:extLst>
            </p:cNvPr>
            <p:cNvSpPr/>
            <p:nvPr/>
          </p:nvSpPr>
          <p:spPr>
            <a:xfrm>
              <a:off x="1694089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46252CF8-5DFF-41B2-8648-DAF798A38266}"/>
                </a:ext>
              </a:extLst>
            </p:cNvPr>
            <p:cNvSpPr/>
            <p:nvPr/>
          </p:nvSpPr>
          <p:spPr>
            <a:xfrm>
              <a:off x="2096860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7CAFC76C-C847-44BD-B05F-C03D661C235A}"/>
                </a:ext>
              </a:extLst>
            </p:cNvPr>
            <p:cNvSpPr/>
            <p:nvPr/>
          </p:nvSpPr>
          <p:spPr>
            <a:xfrm>
              <a:off x="2499632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C3B7C4A4-FC18-439D-8C1C-07202DA1A1FD}"/>
                </a:ext>
              </a:extLst>
            </p:cNvPr>
            <p:cNvSpPr/>
            <p:nvPr/>
          </p:nvSpPr>
          <p:spPr>
            <a:xfrm>
              <a:off x="2891518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C80FCB54-DEB9-4A30-943C-E189CB11F32F}"/>
                </a:ext>
              </a:extLst>
            </p:cNvPr>
            <p:cNvSpPr/>
            <p:nvPr/>
          </p:nvSpPr>
          <p:spPr>
            <a:xfrm>
              <a:off x="3294289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47E49298-6933-4962-9C3A-FF0FEFD9BA04}"/>
                </a:ext>
              </a:extLst>
            </p:cNvPr>
            <p:cNvSpPr/>
            <p:nvPr/>
          </p:nvSpPr>
          <p:spPr>
            <a:xfrm>
              <a:off x="3697060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7D99578E-C6E9-4280-ADA9-912C31C5A303}"/>
                </a:ext>
              </a:extLst>
            </p:cNvPr>
            <p:cNvSpPr/>
            <p:nvPr/>
          </p:nvSpPr>
          <p:spPr>
            <a:xfrm>
              <a:off x="4088947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75E212D-F524-4F80-802E-46C9F0167DE6}"/>
                </a:ext>
              </a:extLst>
            </p:cNvPr>
            <p:cNvSpPr/>
            <p:nvPr/>
          </p:nvSpPr>
          <p:spPr>
            <a:xfrm>
              <a:off x="4502604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064CD6E8-1738-4341-ADF4-FF3D05694D2D}"/>
                </a:ext>
              </a:extLst>
            </p:cNvPr>
            <p:cNvSpPr/>
            <p:nvPr/>
          </p:nvSpPr>
          <p:spPr>
            <a:xfrm>
              <a:off x="4916260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46265EB4-D950-46BA-8C84-2EEF1C8D0FBB}"/>
                </a:ext>
              </a:extLst>
            </p:cNvPr>
            <p:cNvSpPr/>
            <p:nvPr/>
          </p:nvSpPr>
          <p:spPr>
            <a:xfrm>
              <a:off x="5319033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C823F73C-AF0E-48AD-81F2-FD7AE02ED506}"/>
                </a:ext>
              </a:extLst>
            </p:cNvPr>
            <p:cNvSpPr/>
            <p:nvPr/>
          </p:nvSpPr>
          <p:spPr>
            <a:xfrm>
              <a:off x="5710918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61C653C7-036A-4773-B866-2813688DB122}"/>
                </a:ext>
              </a:extLst>
            </p:cNvPr>
            <p:cNvSpPr/>
            <p:nvPr/>
          </p:nvSpPr>
          <p:spPr>
            <a:xfrm>
              <a:off x="6097361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2CDA266F-95CC-4915-951D-2F1028001B7B}"/>
                </a:ext>
              </a:extLst>
            </p:cNvPr>
            <p:cNvSpPr/>
            <p:nvPr/>
          </p:nvSpPr>
          <p:spPr>
            <a:xfrm>
              <a:off x="6483803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9640CDBD-B0AD-428D-B627-4F71A8A8CD2B}"/>
                </a:ext>
              </a:extLst>
            </p:cNvPr>
            <p:cNvSpPr/>
            <p:nvPr/>
          </p:nvSpPr>
          <p:spPr>
            <a:xfrm>
              <a:off x="6875690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67A82887-D214-4542-AD01-E0A75302983E}"/>
                </a:ext>
              </a:extLst>
            </p:cNvPr>
            <p:cNvSpPr/>
            <p:nvPr/>
          </p:nvSpPr>
          <p:spPr>
            <a:xfrm>
              <a:off x="7278461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766278B5-FD03-4C8D-9B2E-E54A52FA95F4}"/>
                </a:ext>
              </a:extLst>
            </p:cNvPr>
            <p:cNvSpPr/>
            <p:nvPr/>
          </p:nvSpPr>
          <p:spPr>
            <a:xfrm>
              <a:off x="7681232" y="1868260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C4C6EA5D-1866-4D60-A117-AFD1BB3F7B33}"/>
                </a:ext>
              </a:extLst>
            </p:cNvPr>
            <p:cNvSpPr/>
            <p:nvPr/>
          </p:nvSpPr>
          <p:spPr>
            <a:xfrm>
              <a:off x="8094890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7A1F4781-5679-4A6C-9BA3-76E73CC80DAB}"/>
                </a:ext>
              </a:extLst>
            </p:cNvPr>
            <p:cNvSpPr/>
            <p:nvPr/>
          </p:nvSpPr>
          <p:spPr>
            <a:xfrm>
              <a:off x="8508547" y="1868261"/>
              <a:ext cx="315686" cy="315686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188075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41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Post processing</a:t>
            </a:r>
            <a:endParaRPr lang="en-US" dirty="0"/>
          </a:p>
        </p:txBody>
      </p:sp>
      <p:sp>
        <p:nvSpPr>
          <p:cNvPr id="112" name="object 3">
            <a:extLst>
              <a:ext uri="{FF2B5EF4-FFF2-40B4-BE49-F238E27FC236}">
                <a16:creationId xmlns:a16="http://schemas.microsoft.com/office/drawing/2014/main" id="{63ED016E-6A38-483D-A4D5-F918D64CB2CF}"/>
              </a:ext>
            </a:extLst>
          </p:cNvPr>
          <p:cNvSpPr txBox="1"/>
          <p:nvPr/>
        </p:nvSpPr>
        <p:spPr>
          <a:xfrm>
            <a:off x="814222" y="1746630"/>
            <a:ext cx="10319385" cy="30905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>
              <a:spcBef>
                <a:spcPts val="5"/>
              </a:spcBef>
              <a:buAutoNum type="arabicPeriod"/>
              <a:tabLst>
                <a:tab pos="267335" algn="l"/>
              </a:tabLst>
            </a:pPr>
            <a:r>
              <a:rPr lang="en-US" sz="2500" dirty="0">
                <a:latin typeface="Arial"/>
                <a:cs typeface="Times New Roman"/>
              </a:rPr>
              <a:t> If S</a:t>
            </a:r>
            <a:r>
              <a:rPr lang="en-US" sz="2800" baseline="-25000" dirty="0">
                <a:latin typeface="Arial"/>
                <a:cs typeface="Times New Roman"/>
              </a:rPr>
              <a:t>i+1</a:t>
            </a:r>
            <a:r>
              <a:rPr lang="en-US" sz="2500" dirty="0">
                <a:latin typeface="Arial"/>
                <a:cs typeface="Times New Roman"/>
              </a:rPr>
              <a:t> – S</a:t>
            </a:r>
            <a:r>
              <a:rPr lang="en-US" sz="2500" baseline="-25000" dirty="0">
                <a:latin typeface="Arial"/>
                <a:cs typeface="Times New Roman"/>
              </a:rPr>
              <a:t>i</a:t>
            </a:r>
            <a:r>
              <a:rPr lang="en-US" sz="2500" dirty="0">
                <a:latin typeface="Arial"/>
                <a:cs typeface="Times New Roman"/>
              </a:rPr>
              <a:t> &lt; 30s : Merge S</a:t>
            </a:r>
            <a:r>
              <a:rPr lang="en-US" sz="2500" baseline="-25000" dirty="0">
                <a:latin typeface="Arial"/>
                <a:cs typeface="Times New Roman"/>
              </a:rPr>
              <a:t>i</a:t>
            </a:r>
            <a:r>
              <a:rPr lang="en-US" sz="2500" dirty="0">
                <a:latin typeface="Arial"/>
                <a:cs typeface="Times New Roman"/>
              </a:rPr>
              <a:t> and S</a:t>
            </a:r>
            <a:r>
              <a:rPr lang="en-US" sz="2500" baseline="-25000" dirty="0">
                <a:latin typeface="Arial"/>
                <a:cs typeface="Times New Roman"/>
              </a:rPr>
              <a:t>i+1</a:t>
            </a:r>
            <a:r>
              <a:rPr lang="en-US" sz="2500" dirty="0">
                <a:latin typeface="Arial"/>
                <a:cs typeface="Times New Roman"/>
              </a:rPr>
              <a:t> ; S</a:t>
            </a:r>
            <a:r>
              <a:rPr lang="en-US" sz="2500" baseline="-25000" dirty="0">
                <a:latin typeface="Arial"/>
                <a:cs typeface="Times New Roman"/>
              </a:rPr>
              <a:t>i+1 </a:t>
            </a:r>
            <a:r>
              <a:rPr lang="en-US" sz="2500" dirty="0">
                <a:latin typeface="Arial"/>
                <a:cs typeface="Times New Roman"/>
              </a:rPr>
              <a:t>,S</a:t>
            </a:r>
            <a:r>
              <a:rPr lang="en-US" sz="2500" baseline="-25000" dirty="0">
                <a:latin typeface="Arial"/>
                <a:cs typeface="Times New Roman"/>
              </a:rPr>
              <a:t>i  </a:t>
            </a:r>
            <a:r>
              <a:rPr lang="en-US" sz="2500" dirty="0">
                <a:latin typeface="Arial"/>
                <a:cs typeface="Times New Roman"/>
              </a:rPr>
              <a:t>are two successive seizure events</a:t>
            </a:r>
          </a:p>
          <a:p>
            <a:pPr>
              <a:spcBef>
                <a:spcPts val="5"/>
              </a:spcBef>
              <a:buAutoNum type="arabicPeriod"/>
              <a:tabLst>
                <a:tab pos="351155" algn="l"/>
              </a:tabLst>
            </a:pPr>
            <a:endParaRPr lang="en-US" sz="2500" dirty="0">
              <a:latin typeface="Arial"/>
              <a:cs typeface="Times New Roman"/>
            </a:endParaRPr>
          </a:p>
          <a:p>
            <a:pPr>
              <a:spcBef>
                <a:spcPts val="5"/>
              </a:spcBef>
              <a:buAutoNum type="arabicPeriod"/>
              <a:tabLst>
                <a:tab pos="351155" algn="l"/>
              </a:tabLst>
            </a:pPr>
            <a:r>
              <a:rPr lang="en-US" sz="2500" dirty="0">
                <a:latin typeface="Arial"/>
                <a:cs typeface="Times New Roman"/>
              </a:rPr>
              <a:t>Prob(S</a:t>
            </a:r>
            <a:r>
              <a:rPr lang="en-US" sz="2500" baseline="-25000" dirty="0">
                <a:latin typeface="Arial"/>
                <a:cs typeface="Times New Roman"/>
              </a:rPr>
              <a:t>i</a:t>
            </a:r>
            <a:r>
              <a:rPr lang="en-US" sz="2500" dirty="0">
                <a:latin typeface="Arial"/>
                <a:cs typeface="Times New Roman"/>
              </a:rPr>
              <a:t>) is a Seizure = mean (probabilities of all time points in S</a:t>
            </a:r>
            <a:r>
              <a:rPr lang="en-US" sz="2500" baseline="-25000" dirty="0">
                <a:latin typeface="Arial"/>
                <a:cs typeface="Times New Roman"/>
              </a:rPr>
              <a:t>i</a:t>
            </a:r>
            <a:r>
              <a:rPr lang="en-US" sz="2500" dirty="0">
                <a:latin typeface="Arial"/>
                <a:cs typeface="Times New Roman"/>
              </a:rPr>
              <a:t>)</a:t>
            </a:r>
            <a:endParaRPr lang="en-US" dirty="0">
              <a:latin typeface="Arial"/>
              <a:cs typeface="Arial"/>
            </a:endParaRPr>
          </a:p>
          <a:p>
            <a:pPr>
              <a:spcBef>
                <a:spcPts val="5"/>
              </a:spcBef>
              <a:buAutoNum type="arabicPeriod"/>
              <a:tabLst>
                <a:tab pos="351155" algn="l"/>
              </a:tabLst>
            </a:pPr>
            <a:endParaRPr lang="en-US" sz="2500" dirty="0">
              <a:latin typeface="Arial"/>
              <a:cs typeface="Times New Roman"/>
            </a:endParaRPr>
          </a:p>
          <a:p>
            <a:pPr>
              <a:spcBef>
                <a:spcPts val="5"/>
              </a:spcBef>
              <a:buAutoNum type="arabicPeriod"/>
              <a:tabLst>
                <a:tab pos="351155" algn="l"/>
              </a:tabLst>
            </a:pPr>
            <a:r>
              <a:rPr lang="en-US" sz="2500" dirty="0">
                <a:latin typeface="Arial"/>
                <a:cs typeface="Times New Roman"/>
              </a:rPr>
              <a:t>Prob(S</a:t>
            </a:r>
            <a:r>
              <a:rPr lang="en-US" sz="2500" baseline="-25000" dirty="0">
                <a:latin typeface="Arial"/>
                <a:cs typeface="Times New Roman"/>
              </a:rPr>
              <a:t>i </a:t>
            </a:r>
            <a:r>
              <a:rPr lang="en-US" sz="2500" dirty="0">
                <a:latin typeface="Arial"/>
                <a:cs typeface="Times New Roman"/>
              </a:rPr>
              <a:t>&lt; 0.82) is rejected as a seizure</a:t>
            </a:r>
          </a:p>
          <a:p>
            <a:pPr>
              <a:spcBef>
                <a:spcPts val="5"/>
              </a:spcBef>
              <a:buAutoNum type="arabicPeriod"/>
              <a:tabLst>
                <a:tab pos="351790" algn="l"/>
              </a:tabLst>
            </a:pPr>
            <a:endParaRPr lang="en-US" sz="2500" dirty="0">
              <a:latin typeface="Arial"/>
              <a:cs typeface="Times New Roman"/>
            </a:endParaRPr>
          </a:p>
          <a:p>
            <a:pPr>
              <a:spcBef>
                <a:spcPts val="5"/>
              </a:spcBef>
              <a:buAutoNum type="arabicPeriod"/>
              <a:tabLst>
                <a:tab pos="351790" algn="l"/>
              </a:tabLst>
            </a:pPr>
            <a:r>
              <a:rPr lang="en-US" sz="2500" dirty="0">
                <a:latin typeface="Arial"/>
                <a:cs typeface="Times New Roman"/>
              </a:rPr>
              <a:t>If duration of S</a:t>
            </a:r>
            <a:r>
              <a:rPr lang="en-US" sz="2500" baseline="-25000" dirty="0">
                <a:latin typeface="Arial"/>
                <a:cs typeface="Times New Roman"/>
              </a:rPr>
              <a:t>i </a:t>
            </a:r>
            <a:r>
              <a:rPr lang="en-US" sz="2500" dirty="0">
                <a:latin typeface="Arial"/>
                <a:cs typeface="Times New Roman"/>
              </a:rPr>
              <a:t>&lt; 15, seizure event rejected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831707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42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Results: Validation set</a:t>
            </a:r>
            <a:endParaRPr lang="en-US" dirty="0"/>
          </a:p>
        </p:txBody>
      </p:sp>
      <p:pic>
        <p:nvPicPr>
          <p:cNvPr id="5" name="Picture 8" descr="Chart, surface chart&#10;&#10;Description automatically generated">
            <a:extLst>
              <a:ext uri="{FF2B5EF4-FFF2-40B4-BE49-F238E27FC236}">
                <a16:creationId xmlns:a16="http://schemas.microsoft.com/office/drawing/2014/main" id="{7C395137-006F-4657-9B87-884926716F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997" y="1279022"/>
            <a:ext cx="4059676" cy="37706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CCC56A-DE10-4C2A-99AA-1B7069D98BBD}"/>
              </a:ext>
            </a:extLst>
          </p:cNvPr>
          <p:cNvSpPr txBox="1"/>
          <p:nvPr/>
        </p:nvSpPr>
        <p:spPr>
          <a:xfrm>
            <a:off x="1557553" y="5065409"/>
            <a:ext cx="432028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 dirty="0"/>
              <a:t>Cross-validation results: TAES performance using multi-view and other views</a:t>
            </a:r>
          </a:p>
        </p:txBody>
      </p:sp>
      <p:pic>
        <p:nvPicPr>
          <p:cNvPr id="7" name="Picture 6" descr="Chart, surface chart&#10;&#10;Description automatically generated">
            <a:extLst>
              <a:ext uri="{FF2B5EF4-FFF2-40B4-BE49-F238E27FC236}">
                <a16:creationId xmlns:a16="http://schemas.microsoft.com/office/drawing/2014/main" id="{E2B43126-B8E9-4275-A71F-84AD42B3C3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7812" y="968340"/>
            <a:ext cx="4441004" cy="408136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225330-5368-40B6-966D-9494C07AAFD5}"/>
              </a:ext>
            </a:extLst>
          </p:cNvPr>
          <p:cNvSpPr txBox="1"/>
          <p:nvPr/>
        </p:nvSpPr>
        <p:spPr>
          <a:xfrm>
            <a:off x="6933344" y="5075404"/>
            <a:ext cx="3569940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i="1" dirty="0"/>
              <a:t>Cross-validation results: ROC curves using multi-view and other views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E9D8A3-386D-4BFD-9999-E5A1CA46E1C1}"/>
              </a:ext>
            </a:extLst>
          </p:cNvPr>
          <p:cNvSpPr txBox="1"/>
          <p:nvPr/>
        </p:nvSpPr>
        <p:spPr>
          <a:xfrm>
            <a:off x="502045" y="5760732"/>
            <a:ext cx="108796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4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[12] Chatzichristos, C. et al. (2020). Epileptic Seizure Detection in EEG via Fusion of Multi-View Attention-Gated U-net Deep Neural Networks. In </a:t>
            </a:r>
            <a:r>
              <a:rPr lang="en-US" sz="14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Proceedings of the IEEE Signal Processing in Medicine and Biology Symposium (SPMB)</a:t>
            </a:r>
            <a:r>
              <a:rPr lang="en-US" sz="14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(p. 7). </a:t>
            </a:r>
            <a:r>
              <a:rPr lang="en-US" u="sng" dirty="0">
                <a:solidFill>
                  <a:srgbClr val="5E5E5E"/>
                </a:solidFill>
                <a:latin typeface="Helvetica Neue"/>
                <a:sym typeface="Helvetica Neue"/>
              </a:rPr>
              <a:t>Best Paper Award</a:t>
            </a:r>
            <a:endParaRPr lang="en-US" sz="2400" b="0" i="0" u="sng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67983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43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Results: </a:t>
            </a:r>
            <a:r>
              <a:rPr lang="en-US" spc="-5" dirty="0" err="1"/>
              <a:t>Neureka</a:t>
            </a:r>
            <a:r>
              <a:rPr lang="en-US" spc="-5" dirty="0"/>
              <a:t> Challenge</a:t>
            </a:r>
            <a:r>
              <a:rPr lang="en-US" spc="-110" dirty="0"/>
              <a:t> </a:t>
            </a:r>
            <a:r>
              <a:rPr lang="en-US" dirty="0"/>
              <a:t>leaderboard</a:t>
            </a: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F97E62AA-0BED-4067-8692-096284D91F00}"/>
              </a:ext>
            </a:extLst>
          </p:cNvPr>
          <p:cNvSpPr/>
          <p:nvPr/>
        </p:nvSpPr>
        <p:spPr>
          <a:xfrm>
            <a:off x="1773748" y="1359037"/>
            <a:ext cx="8027798" cy="40050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88868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f62fecc9c2_1_48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Trust-scores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18949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45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Epilepsy monitoring: Trust scores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C1C0FD-9171-426D-96C7-680559873C8A}"/>
              </a:ext>
            </a:extLst>
          </p:cNvPr>
          <p:cNvSpPr txBox="1"/>
          <p:nvPr/>
        </p:nvSpPr>
        <p:spPr>
          <a:xfrm>
            <a:off x="647921" y="1444165"/>
            <a:ext cx="467185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b="0" i="0" u="none" strike="noStrike" baseline="0" dirty="0">
                <a:latin typeface="+mj-lt"/>
              </a:rPr>
              <a:t>Prediction confidence determined by temperature scaling of the classification model outputs and trust scores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The part of the data with lowest confidence are deferred to human expert for an (almost perfect) seizure detection</a:t>
            </a:r>
          </a:p>
          <a:p>
            <a:pPr algn="l"/>
            <a:endParaRPr lang="en-US" sz="2000" dirty="0">
              <a:latin typeface="+mj-lt"/>
            </a:endParaRPr>
          </a:p>
          <a:p>
            <a:pPr algn="l"/>
            <a:r>
              <a:rPr lang="en-US" sz="2000" dirty="0">
                <a:latin typeface="+mj-lt"/>
              </a:rPr>
              <a:t>First time this set-up has been investigated for seizure detection.</a:t>
            </a:r>
          </a:p>
          <a:p>
            <a:pPr algn="l"/>
            <a:r>
              <a:rPr lang="en-US" sz="2000" dirty="0">
                <a:latin typeface="+mj-lt"/>
              </a:rPr>
              <a:t>Could lead to: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faster implementation in the clinic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US" sz="2000" dirty="0">
                <a:latin typeface="+mj-lt"/>
              </a:rPr>
              <a:t>more trustworthy implementation</a:t>
            </a:r>
          </a:p>
          <a:p>
            <a:pPr algn="ctr"/>
            <a:endParaRPr lang="en-US" sz="2000" dirty="0">
              <a:latin typeface="+mj-lt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5708FE-C188-4404-B90C-EAF32937FA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554" y="2106741"/>
            <a:ext cx="6005525" cy="338382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EA5B85F-59C6-47B6-B4F5-BD18E4444DE4}"/>
              </a:ext>
            </a:extLst>
          </p:cNvPr>
          <p:cNvSpPr txBox="1"/>
          <p:nvPr/>
        </p:nvSpPr>
        <p:spPr>
          <a:xfrm>
            <a:off x="5319777" y="5629926"/>
            <a:ext cx="60977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[14] T. Becker et al “Classification with a Deferral Option and Low-Trust Filtering for Automated Seizure Detection” , Sensors, Feb. 2021</a:t>
            </a:r>
          </a:p>
        </p:txBody>
      </p:sp>
    </p:spTree>
    <p:extLst>
      <p:ext uri="{BB962C8B-B14F-4D97-AF65-F5344CB8AC3E}">
        <p14:creationId xmlns:p14="http://schemas.microsoft.com/office/powerpoint/2010/main" val="32246001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46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>
              <a:buSzPts val="4000"/>
            </a:pPr>
            <a:r>
              <a:rPr lang="en-US" sz="4000" dirty="0">
                <a:solidFill>
                  <a:srgbClr val="1D8DAF"/>
                </a:solidFill>
                <a:latin typeface="Arial"/>
                <a:cs typeface="Arial"/>
              </a:rPr>
              <a:t>Epilepsy monitoring: Trust scores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C1C0FD-9171-426D-96C7-680559873C8A}"/>
              </a:ext>
            </a:extLst>
          </p:cNvPr>
          <p:cNvSpPr txBox="1"/>
          <p:nvPr/>
        </p:nvSpPr>
        <p:spPr>
          <a:xfrm>
            <a:off x="1072273" y="5288810"/>
            <a:ext cx="44312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+mj-lt"/>
              </a:rPr>
              <a:t>Low-trust filtering (LTF): </a:t>
            </a:r>
          </a:p>
          <a:p>
            <a:pPr algn="ctr"/>
            <a:r>
              <a:rPr lang="en-US" sz="2000" dirty="0">
                <a:latin typeface="+mj-lt"/>
              </a:rPr>
              <a:t>discard untrustworthy predictions.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A8F9EB5-D6A6-44B8-9D4C-DEE4759598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18" y="1359037"/>
            <a:ext cx="6446949" cy="3929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5C12B16-9FA3-4AE5-BB8F-25ADC039574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61998"/>
          <a:stretch/>
        </p:blipFill>
        <p:spPr>
          <a:xfrm>
            <a:off x="7119650" y="3686047"/>
            <a:ext cx="3046517" cy="174620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9DD6D0-7978-439C-AAC5-4BDBC8306C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0482"/>
          <a:stretch/>
        </p:blipFill>
        <p:spPr>
          <a:xfrm>
            <a:off x="10166497" y="3685419"/>
            <a:ext cx="1564709" cy="17462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F983CD-A527-41E4-A37D-515FB121E354}"/>
              </a:ext>
            </a:extLst>
          </p:cNvPr>
          <p:cNvSpPr txBox="1"/>
          <p:nvPr/>
        </p:nvSpPr>
        <p:spPr>
          <a:xfrm>
            <a:off x="6868054" y="5368620"/>
            <a:ext cx="4965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+mj-lt"/>
              </a:rPr>
              <a:t>Significant improvement compared to state of the art.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E4E107-7F70-4C4F-B33C-8870399A297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054" b="996"/>
          <a:stretch/>
        </p:blipFill>
        <p:spPr>
          <a:xfrm>
            <a:off x="6966526" y="3428809"/>
            <a:ext cx="4580667" cy="3854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4BB4C7-156C-4CE2-BC84-94B42F56665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79"/>
          <a:stretch/>
        </p:blipFill>
        <p:spPr>
          <a:xfrm>
            <a:off x="6878328" y="1115419"/>
            <a:ext cx="4757064" cy="227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430207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f630b2b05f_0_711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Data quality enhancement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f630b2b05f_0_715"/>
          <p:cNvSpPr txBox="1">
            <a:spLocks noGrp="1"/>
          </p:cNvSpPr>
          <p:nvPr>
            <p:ph type="sldNum" idx="12"/>
          </p:nvPr>
        </p:nvSpPr>
        <p:spPr>
          <a:xfrm>
            <a:off x="1147104" y="6466225"/>
            <a:ext cx="429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48</a:t>
            </a:fld>
            <a:endParaRPr/>
          </a:p>
        </p:txBody>
      </p:sp>
      <p:sp>
        <p:nvSpPr>
          <p:cNvPr id="352" name="Google Shape;352;gf630b2b05f_0_715"/>
          <p:cNvSpPr txBox="1">
            <a:spLocks noGrp="1"/>
          </p:cNvSpPr>
          <p:nvPr>
            <p:ph type="title"/>
          </p:nvPr>
        </p:nvSpPr>
        <p:spPr>
          <a:xfrm>
            <a:off x="417739" y="12141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en-US"/>
              <a:t>Reduced data quality: shorter visible seizure segment</a:t>
            </a:r>
            <a:endParaRPr/>
          </a:p>
        </p:txBody>
      </p:sp>
      <p:sp>
        <p:nvSpPr>
          <p:cNvPr id="353" name="Google Shape;353;gf630b2b05f_0_715"/>
          <p:cNvSpPr txBox="1"/>
          <p:nvPr/>
        </p:nvSpPr>
        <p:spPr>
          <a:xfrm>
            <a:off x="6021945" y="5695890"/>
            <a:ext cx="57657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 seizure in BTE EEG and corresponding full EEG</a:t>
            </a:r>
            <a:endParaRPr sz="16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4" name="Google Shape;354;gf630b2b05f_0_715"/>
          <p:cNvGrpSpPr/>
          <p:nvPr/>
        </p:nvGrpSpPr>
        <p:grpSpPr>
          <a:xfrm>
            <a:off x="6350626" y="1273414"/>
            <a:ext cx="5108316" cy="4422476"/>
            <a:chOff x="5861826" y="1264364"/>
            <a:chExt cx="5108316" cy="4422476"/>
          </a:xfrm>
        </p:grpSpPr>
        <p:pic>
          <p:nvPicPr>
            <p:cNvPr id="355" name="Google Shape;355;gf630b2b05f_0_71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861826" y="1264364"/>
              <a:ext cx="4445839" cy="409518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6" name="Google Shape;356;gf630b2b05f_0_715"/>
            <p:cNvSpPr/>
            <p:nvPr/>
          </p:nvSpPr>
          <p:spPr>
            <a:xfrm>
              <a:off x="7551768" y="4255130"/>
              <a:ext cx="514800" cy="802800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gf630b2b05f_0_715"/>
            <p:cNvSpPr/>
            <p:nvPr/>
          </p:nvSpPr>
          <p:spPr>
            <a:xfrm>
              <a:off x="8346958" y="4262678"/>
              <a:ext cx="514800" cy="802800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8" name="Google Shape;358;gf630b2b05f_0_715"/>
            <p:cNvSpPr/>
            <p:nvPr/>
          </p:nvSpPr>
          <p:spPr>
            <a:xfrm>
              <a:off x="9677828" y="4262677"/>
              <a:ext cx="514800" cy="802800"/>
            </a:xfrm>
            <a:prstGeom prst="roundRect">
              <a:avLst>
                <a:gd name="adj" fmla="val 16667"/>
              </a:avLst>
            </a:prstGeom>
            <a:noFill/>
            <a:ln w="254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59" name="Google Shape;359;gf630b2b05f_0_715"/>
            <p:cNvCxnSpPr/>
            <p:nvPr/>
          </p:nvCxnSpPr>
          <p:spPr>
            <a:xfrm>
              <a:off x="7753342" y="5078259"/>
              <a:ext cx="1044300" cy="255300"/>
            </a:xfrm>
            <a:prstGeom prst="straightConnector1">
              <a:avLst/>
            </a:prstGeom>
            <a:noFill/>
            <a:ln w="19050" cap="flat" cmpd="sng">
              <a:solidFill>
                <a:srgbClr val="E5AC3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60" name="Google Shape;360;gf630b2b05f_0_715"/>
            <p:cNvCxnSpPr/>
            <p:nvPr/>
          </p:nvCxnSpPr>
          <p:spPr>
            <a:xfrm>
              <a:off x="8626585" y="5095555"/>
              <a:ext cx="235200" cy="238200"/>
            </a:xfrm>
            <a:prstGeom prst="straightConnector1">
              <a:avLst/>
            </a:prstGeom>
            <a:noFill/>
            <a:ln w="19050" cap="flat" cmpd="sng">
              <a:solidFill>
                <a:srgbClr val="E5AC3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cxnSp>
          <p:nvCxnSpPr>
            <p:cNvPr id="361" name="Google Shape;361;gf630b2b05f_0_715"/>
            <p:cNvCxnSpPr/>
            <p:nvPr/>
          </p:nvCxnSpPr>
          <p:spPr>
            <a:xfrm flipH="1">
              <a:off x="8944364" y="5090933"/>
              <a:ext cx="990900" cy="264900"/>
            </a:xfrm>
            <a:prstGeom prst="straightConnector1">
              <a:avLst/>
            </a:prstGeom>
            <a:noFill/>
            <a:ln w="19050" cap="flat" cmpd="sng">
              <a:solidFill>
                <a:srgbClr val="E5AC30"/>
              </a:solidFill>
              <a:prstDash val="solid"/>
              <a:round/>
              <a:headEnd type="none" w="sm" len="sm"/>
              <a:tailEnd type="triangle" w="med" len="med"/>
            </a:ln>
          </p:spPr>
        </p:cxnSp>
        <p:sp>
          <p:nvSpPr>
            <p:cNvPr id="362" name="Google Shape;362;gf630b2b05f_0_715"/>
            <p:cNvSpPr txBox="1"/>
            <p:nvPr/>
          </p:nvSpPr>
          <p:spPr>
            <a:xfrm>
              <a:off x="7393242" y="5317540"/>
              <a:ext cx="35769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5"/>
                </a:buClr>
                <a:buSzPts val="1800"/>
                <a:buFont typeface="Arial"/>
                <a:buNone/>
              </a:pPr>
              <a:r>
                <a:rPr lang="en-US" sz="1800" b="1" i="0" u="none" strike="noStrike" cap="none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Submerged in artifacts!</a:t>
              </a:r>
              <a:endParaRPr sz="18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3" name="Google Shape;363;gf630b2b05f_0_715"/>
          <p:cNvSpPr txBox="1">
            <a:spLocks noGrp="1"/>
          </p:cNvSpPr>
          <p:nvPr>
            <p:ph type="body" idx="1"/>
          </p:nvPr>
        </p:nvSpPr>
        <p:spPr>
          <a:xfrm>
            <a:off x="701146" y="1540119"/>
            <a:ext cx="5382000" cy="25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159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US" sz="2200"/>
              <a:t>Artifacts in  behind-the-ear (BTE) channels:</a:t>
            </a:r>
            <a:endParaRPr sz="2200"/>
          </a:p>
          <a:p>
            <a:pPr marL="685800" lvl="1" indent="-215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US" sz="2200"/>
              <a:t>Occur more frequently </a:t>
            </a:r>
            <a:endParaRPr sz="2200"/>
          </a:p>
          <a:p>
            <a:pPr marL="685800" lvl="1" indent="-215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US" sz="2200"/>
              <a:t>Affect both BTE channels </a:t>
            </a:r>
            <a:endParaRPr sz="2200"/>
          </a:p>
          <a:p>
            <a:pPr marL="685800" lvl="1" indent="-2159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200"/>
              <a:buChar char="•"/>
            </a:pPr>
            <a:r>
              <a:rPr lang="en-US" sz="2200"/>
              <a:t>Corrupt the ictal seizure pattern </a:t>
            </a:r>
            <a:endParaRPr sz="2200"/>
          </a:p>
        </p:txBody>
      </p:sp>
      <p:sp>
        <p:nvSpPr>
          <p:cNvPr id="364" name="Google Shape;364;gf630b2b05f_0_715"/>
          <p:cNvSpPr txBox="1"/>
          <p:nvPr/>
        </p:nvSpPr>
        <p:spPr>
          <a:xfrm>
            <a:off x="701156" y="4308012"/>
            <a:ext cx="4777200" cy="10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marR="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BTE EEG data is not perfect </a:t>
            </a:r>
            <a:r>
              <a:rPr lang="en-US" sz="24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rPr>
              <a:t>for training models</a:t>
            </a:r>
            <a:endParaRPr sz="2400" b="0" i="0" u="none" strike="noStrike" cap="non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f630b2b05f_0_733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446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49</a:t>
            </a:fld>
            <a:endParaRPr/>
          </a:p>
        </p:txBody>
      </p:sp>
      <p:sp>
        <p:nvSpPr>
          <p:cNvPr id="370" name="Google Shape;370;gf630b2b05f_0_733"/>
          <p:cNvSpPr txBox="1">
            <a:spLocks noGrp="1"/>
          </p:cNvSpPr>
          <p:nvPr>
            <p:ph type="title"/>
          </p:nvPr>
        </p:nvSpPr>
        <p:spPr>
          <a:xfrm>
            <a:off x="417739" y="12141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Annotations from full scalp EEG</a:t>
            </a:r>
            <a:endParaRPr/>
          </a:p>
        </p:txBody>
      </p:sp>
      <p:sp>
        <p:nvSpPr>
          <p:cNvPr id="371" name="Google Shape;371;gf630b2b05f_0_733"/>
          <p:cNvSpPr/>
          <p:nvPr/>
        </p:nvSpPr>
        <p:spPr>
          <a:xfrm>
            <a:off x="832785" y="1722336"/>
            <a:ext cx="9430200" cy="296700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3B89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         Scalp vEEG recording with annotation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gf630b2b05f_0_733"/>
          <p:cNvSpPr/>
          <p:nvPr/>
        </p:nvSpPr>
        <p:spPr>
          <a:xfrm>
            <a:off x="2375262" y="3597360"/>
            <a:ext cx="5772600" cy="296700"/>
          </a:xfrm>
          <a:prstGeom prst="rect">
            <a:avLst/>
          </a:prstGeom>
          <a:solidFill>
            <a:srgbClr val="92D050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SD EMG recording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gf630b2b05f_0_733"/>
          <p:cNvSpPr txBox="1"/>
          <p:nvPr/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gf630b2b05f_0_733"/>
          <p:cNvSpPr/>
          <p:nvPr/>
        </p:nvSpPr>
        <p:spPr>
          <a:xfrm>
            <a:off x="832786" y="2332605"/>
            <a:ext cx="9430200" cy="296700"/>
          </a:xfrm>
          <a:prstGeom prst="rect">
            <a:avLst/>
          </a:prstGeom>
          <a:solidFill>
            <a:schemeClr val="accent3"/>
          </a:solidFill>
          <a:ln w="25400" cap="flat" cmpd="sng">
            <a:solidFill>
              <a:srgbClr val="3B89A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Behind ear vEEG recording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gf630b2b05f_0_733"/>
          <p:cNvSpPr/>
          <p:nvPr/>
        </p:nvSpPr>
        <p:spPr>
          <a:xfrm>
            <a:off x="2375261" y="2801644"/>
            <a:ext cx="5772600" cy="339600"/>
          </a:xfrm>
          <a:prstGeom prst="rect">
            <a:avLst/>
          </a:prstGeom>
          <a:solidFill>
            <a:schemeClr val="accent5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SD EEG recording</a:t>
            </a:r>
            <a:endParaRPr sz="2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f630b2b05f_0_733"/>
          <p:cNvSpPr/>
          <p:nvPr/>
        </p:nvSpPr>
        <p:spPr>
          <a:xfrm rot="5400000">
            <a:off x="2979570" y="3772691"/>
            <a:ext cx="354000" cy="1016100"/>
          </a:xfrm>
          <a:prstGeom prst="rightBrace">
            <a:avLst>
              <a:gd name="adj1" fmla="val 8333"/>
              <a:gd name="adj2" fmla="val 52727"/>
            </a:avLst>
          </a:prstGeom>
          <a:noFill/>
          <a:ln w="2857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f630b2b05f_0_733"/>
          <p:cNvSpPr txBox="1"/>
          <p:nvPr/>
        </p:nvSpPr>
        <p:spPr>
          <a:xfrm>
            <a:off x="1965839" y="4583446"/>
            <a:ext cx="294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Annotated as a seizure</a:t>
            </a:r>
            <a:endParaRPr sz="18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gf630b2b05f_0_733"/>
          <p:cNvSpPr/>
          <p:nvPr/>
        </p:nvSpPr>
        <p:spPr>
          <a:xfrm>
            <a:off x="2893384" y="3588307"/>
            <a:ext cx="771300" cy="304200"/>
          </a:xfrm>
          <a:prstGeom prst="rect">
            <a:avLst/>
          </a:prstGeom>
          <a:solidFill>
            <a:srgbClr val="F4642A"/>
          </a:solidFill>
          <a:ln w="25400" cap="flat" cmpd="sng">
            <a:solidFill>
              <a:srgbClr val="A880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79" name="Google Shape;379;gf630b2b05f_0_733"/>
          <p:cNvCxnSpPr/>
          <p:nvPr/>
        </p:nvCxnSpPr>
        <p:spPr>
          <a:xfrm flipH="1">
            <a:off x="2648557" y="1722334"/>
            <a:ext cx="31500" cy="2351100"/>
          </a:xfrm>
          <a:prstGeom prst="straightConnector1">
            <a:avLst/>
          </a:prstGeom>
          <a:noFill/>
          <a:ln w="28575" cap="flat" cmpd="sng">
            <a:solidFill>
              <a:srgbClr val="2B4B5B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80" name="Google Shape;380;gf630b2b05f_0_733"/>
          <p:cNvCxnSpPr/>
          <p:nvPr/>
        </p:nvCxnSpPr>
        <p:spPr>
          <a:xfrm flipH="1">
            <a:off x="3664750" y="1722335"/>
            <a:ext cx="3600" cy="2269500"/>
          </a:xfrm>
          <a:prstGeom prst="straightConnector1">
            <a:avLst/>
          </a:prstGeom>
          <a:noFill/>
          <a:ln w="28575" cap="flat" cmpd="sng">
            <a:solidFill>
              <a:srgbClr val="2B4B5B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381" name="Google Shape;381;gf630b2b05f_0_733"/>
          <p:cNvCxnSpPr/>
          <p:nvPr/>
        </p:nvCxnSpPr>
        <p:spPr>
          <a:xfrm flipH="1">
            <a:off x="2901671" y="2792657"/>
            <a:ext cx="9300" cy="330900"/>
          </a:xfrm>
          <a:prstGeom prst="straightConnector1">
            <a:avLst/>
          </a:prstGeom>
          <a:noFill/>
          <a:ln w="28575" cap="flat" cmpd="sng">
            <a:solidFill>
              <a:srgbClr val="15698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2" name="Google Shape;382;gf630b2b05f_0_733"/>
          <p:cNvCxnSpPr/>
          <p:nvPr/>
        </p:nvCxnSpPr>
        <p:spPr>
          <a:xfrm flipH="1">
            <a:off x="3308070" y="2797869"/>
            <a:ext cx="9300" cy="330900"/>
          </a:xfrm>
          <a:prstGeom prst="straightConnector1">
            <a:avLst/>
          </a:prstGeom>
          <a:noFill/>
          <a:ln w="28575" cap="flat" cmpd="sng">
            <a:solidFill>
              <a:srgbClr val="156983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3" name="Google Shape;383;gf630b2b05f_0_733"/>
          <p:cNvCxnSpPr/>
          <p:nvPr/>
        </p:nvCxnSpPr>
        <p:spPr>
          <a:xfrm>
            <a:off x="3529808" y="2999576"/>
            <a:ext cx="933000" cy="391800"/>
          </a:xfrm>
          <a:prstGeom prst="straightConnector1">
            <a:avLst/>
          </a:prstGeom>
          <a:noFill/>
          <a:ln w="28575" cap="flat" cmpd="sng">
            <a:solidFill>
              <a:srgbClr val="2B4B5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4" name="Google Shape;384;gf630b2b05f_0_733"/>
          <p:cNvSpPr/>
          <p:nvPr/>
        </p:nvSpPr>
        <p:spPr>
          <a:xfrm>
            <a:off x="2892495" y="2788511"/>
            <a:ext cx="424800" cy="358800"/>
          </a:xfrm>
          <a:prstGeom prst="rect">
            <a:avLst/>
          </a:prstGeom>
          <a:solidFill>
            <a:srgbClr val="F4642A"/>
          </a:solidFill>
          <a:ln w="25400" cap="flat" cmpd="sng">
            <a:solidFill>
              <a:srgbClr val="A880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gf630b2b05f_0_733"/>
          <p:cNvSpPr txBox="1"/>
          <p:nvPr/>
        </p:nvSpPr>
        <p:spPr>
          <a:xfrm>
            <a:off x="4465139" y="3195612"/>
            <a:ext cx="294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Submerged by artifacts </a:t>
            </a:r>
            <a:endParaRPr sz="18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6" name="Google Shape;386;gf630b2b05f_0_733"/>
          <p:cNvCxnSpPr>
            <a:endCxn id="387" idx="1"/>
          </p:cNvCxnSpPr>
          <p:nvPr/>
        </p:nvCxnSpPr>
        <p:spPr>
          <a:xfrm>
            <a:off x="3296724" y="3873026"/>
            <a:ext cx="1787100" cy="444900"/>
          </a:xfrm>
          <a:prstGeom prst="straightConnector1">
            <a:avLst/>
          </a:prstGeom>
          <a:noFill/>
          <a:ln w="28575" cap="flat" cmpd="sng">
            <a:solidFill>
              <a:srgbClr val="2B4B5B"/>
            </a:solidFill>
            <a:prstDash val="solid"/>
            <a:round/>
            <a:headEnd type="none" w="sm" len="sm"/>
            <a:tailEnd type="triangle" w="med" len="med"/>
          </a:ln>
        </p:spPr>
      </p:cxnSp>
      <p:sp>
        <p:nvSpPr>
          <p:cNvPr id="387" name="Google Shape;387;gf630b2b05f_0_733"/>
          <p:cNvSpPr txBox="1"/>
          <p:nvPr/>
        </p:nvSpPr>
        <p:spPr>
          <a:xfrm>
            <a:off x="5083824" y="4133276"/>
            <a:ext cx="4428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Seizure </a:t>
            </a:r>
            <a:r>
              <a:rPr lang="en-US" sz="1800" b="1">
                <a:solidFill>
                  <a:schemeClr val="accent2"/>
                </a:solidFill>
              </a:rPr>
              <a:t>pattern</a:t>
            </a: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start later than EEG.</a:t>
            </a:r>
            <a:endParaRPr sz="18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gf630b2b05f_0_733"/>
          <p:cNvSpPr/>
          <p:nvPr/>
        </p:nvSpPr>
        <p:spPr>
          <a:xfrm>
            <a:off x="2648619" y="1686633"/>
            <a:ext cx="1016100" cy="358800"/>
          </a:xfrm>
          <a:prstGeom prst="rect">
            <a:avLst/>
          </a:prstGeom>
          <a:solidFill>
            <a:srgbClr val="F4642A"/>
          </a:solidFill>
          <a:ln w="25400" cap="flat" cmpd="sng">
            <a:solidFill>
              <a:srgbClr val="A880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gf630b2b05f_0_733"/>
          <p:cNvSpPr/>
          <p:nvPr/>
        </p:nvSpPr>
        <p:spPr>
          <a:xfrm>
            <a:off x="2896313" y="2296014"/>
            <a:ext cx="424800" cy="358800"/>
          </a:xfrm>
          <a:prstGeom prst="rect">
            <a:avLst/>
          </a:prstGeom>
          <a:solidFill>
            <a:srgbClr val="F4642A"/>
          </a:solidFill>
          <a:ln w="25400" cap="flat" cmpd="sng">
            <a:solidFill>
              <a:srgbClr val="A880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gf630b2b05f_0_733"/>
          <p:cNvSpPr/>
          <p:nvPr/>
        </p:nvSpPr>
        <p:spPr>
          <a:xfrm>
            <a:off x="905608" y="1136845"/>
            <a:ext cx="395700" cy="307800"/>
          </a:xfrm>
          <a:prstGeom prst="rect">
            <a:avLst/>
          </a:prstGeom>
          <a:solidFill>
            <a:srgbClr val="F4642A"/>
          </a:solidFill>
          <a:ln w="25400" cap="flat" cmpd="sng">
            <a:solidFill>
              <a:srgbClr val="A8802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gf630b2b05f_0_733"/>
          <p:cNvSpPr txBox="1"/>
          <p:nvPr/>
        </p:nvSpPr>
        <p:spPr>
          <a:xfrm>
            <a:off x="1363165" y="1068101"/>
            <a:ext cx="35298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: visible seizure segment</a:t>
            </a:r>
            <a:endParaRPr sz="20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2" name="Google Shape;392;gf630b2b05f_0_733"/>
          <p:cNvGrpSpPr/>
          <p:nvPr/>
        </p:nvGrpSpPr>
        <p:grpSpPr>
          <a:xfrm>
            <a:off x="832775" y="5462779"/>
            <a:ext cx="10423500" cy="400200"/>
            <a:chOff x="726650" y="5041329"/>
            <a:chExt cx="10423500" cy="400200"/>
          </a:xfrm>
        </p:grpSpPr>
        <p:sp>
          <p:nvSpPr>
            <p:cNvPr id="393" name="Google Shape;393;gf630b2b05f_0_733"/>
            <p:cNvSpPr/>
            <p:nvPr/>
          </p:nvSpPr>
          <p:spPr>
            <a:xfrm>
              <a:off x="726650" y="5041329"/>
              <a:ext cx="104235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1" indent="457200" algn="l" rtl="0">
                <a:lnSpc>
                  <a:spcPct val="100000"/>
                </a:lnSpc>
                <a:spcBef>
                  <a:spcPts val="2400"/>
                </a:spcBef>
                <a:spcAft>
                  <a:spcPts val="0"/>
                </a:spcAft>
                <a:buClr>
                  <a:srgbClr val="156983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rgbClr val="156983"/>
                  </a:solidFill>
                </a:rPr>
                <a:t>Ina</a:t>
              </a:r>
              <a:r>
                <a:rPr lang="en-US" sz="2000" b="1" i="0" u="none" strike="noStrike" cap="none">
                  <a:solidFill>
                    <a:srgbClr val="156983"/>
                  </a:solidFill>
                  <a:latin typeface="Arial"/>
                  <a:ea typeface="Arial"/>
                  <a:cs typeface="Arial"/>
                  <a:sym typeface="Arial"/>
                </a:rPr>
                <a:t>ccurate annotations for the wearable data!</a:t>
              </a:r>
              <a:endParaRPr sz="2000" b="1" i="0" u="none" strike="noStrike" cap="none">
                <a:solidFill>
                  <a:srgbClr val="156983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gf630b2b05f_0_733"/>
            <p:cNvSpPr/>
            <p:nvPr/>
          </p:nvSpPr>
          <p:spPr>
            <a:xfrm>
              <a:off x="783490" y="5167194"/>
              <a:ext cx="382800" cy="175800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chemeClr val="lt1"/>
            </a:solidFill>
            <a:ln w="25400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5</a:t>
            </a:fld>
            <a:endParaRPr/>
          </a:p>
        </p:txBody>
      </p:sp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Epilepsy</a:t>
            </a:r>
            <a:endParaRPr/>
          </a:p>
        </p:txBody>
      </p:sp>
      <p:sp>
        <p:nvSpPr>
          <p:cNvPr id="113" name="Google Shape;113;p4"/>
          <p:cNvSpPr txBox="1">
            <a:spLocks noGrp="1"/>
          </p:cNvSpPr>
          <p:nvPr>
            <p:ph type="body" idx="1"/>
          </p:nvPr>
        </p:nvSpPr>
        <p:spPr>
          <a:xfrm>
            <a:off x="576000" y="1624517"/>
            <a:ext cx="10469503" cy="4464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54000" lvl="0" indent="-2540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Epilepsy diagnosis is currently done in Epilepsy Monitoring Units with video-electroencephalography: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Time-consuming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Expensive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Not suitable for long-term monitoring</a:t>
            </a:r>
            <a:endParaRPr/>
          </a:p>
          <a:p>
            <a:pPr marL="254000" lvl="0" indent="-254000" algn="l" rtl="0">
              <a:lnSpc>
                <a:spcPct val="120000"/>
              </a:lnSpc>
              <a:spcBef>
                <a:spcPts val="27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Outside the hospital, patients use seizure diaries:</a:t>
            </a:r>
            <a:endParaRPr/>
          </a:p>
          <a:p>
            <a:pPr marL="711200" lvl="1" indent="-254000" algn="l" rtl="0">
              <a:lnSpc>
                <a:spcPct val="120000"/>
              </a:lnSpc>
              <a:spcBef>
                <a:spcPts val="11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/>
              <a:t>More than 50% of seizures are not reported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f630b2b05f_0_761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446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50</a:t>
            </a:fld>
            <a:endParaRPr/>
          </a:p>
        </p:txBody>
      </p:sp>
      <p:sp>
        <p:nvSpPr>
          <p:cNvPr id="400" name="Google Shape;400;gf630b2b05f_0_761"/>
          <p:cNvSpPr txBox="1">
            <a:spLocks noGrp="1"/>
          </p:cNvSpPr>
          <p:nvPr>
            <p:ph type="title"/>
          </p:nvPr>
        </p:nvSpPr>
        <p:spPr>
          <a:xfrm>
            <a:off x="417739" y="12141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Remove inaccurately annotated segments</a:t>
            </a:r>
            <a:endParaRPr/>
          </a:p>
        </p:txBody>
      </p:sp>
      <p:sp>
        <p:nvSpPr>
          <p:cNvPr id="401" name="Google Shape;401;gf630b2b05f_0_761"/>
          <p:cNvSpPr txBox="1"/>
          <p:nvPr/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2" name="Google Shape;402;gf630b2b05f_0_761"/>
          <p:cNvSpPr/>
          <p:nvPr/>
        </p:nvSpPr>
        <p:spPr>
          <a:xfrm>
            <a:off x="6610513" y="2323801"/>
            <a:ext cx="4028100" cy="2846100"/>
          </a:xfrm>
          <a:prstGeom prst="roundRect">
            <a:avLst>
              <a:gd name="adj" fmla="val 10138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307473" marR="0" lvl="0" indent="-6617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Conducted by algorithmically approach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Flexible and time saving</a:t>
            </a:r>
            <a:endParaRPr/>
          </a:p>
          <a:p>
            <a:pPr marL="307473" marR="0" lvl="0" indent="-180473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Focus on machine learning performance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" name="Google Shape;403;gf630b2b05f_0_761"/>
          <p:cNvSpPr/>
          <p:nvPr/>
        </p:nvSpPr>
        <p:spPr>
          <a:xfrm>
            <a:off x="1450271" y="2323802"/>
            <a:ext cx="3886800" cy="2846100"/>
          </a:xfrm>
          <a:prstGeom prst="roundRect">
            <a:avLst>
              <a:gd name="adj" fmla="val 10138"/>
            </a:avLst>
          </a:prstGeom>
          <a:solidFill>
            <a:srgbClr val="FFFFFF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t" anchorCtr="0">
            <a:noAutofit/>
          </a:bodyPr>
          <a:lstStyle/>
          <a:p>
            <a:pPr marL="307473" marR="0" lvl="0" indent="-6617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Conducted by neurologist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Expensive and time consuming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07473" marR="0" lvl="0" indent="-180473" algn="l" rtl="0">
              <a:lnSpc>
                <a:spcPct val="10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Focus on clinical meaning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gf630b2b05f_0_761"/>
          <p:cNvSpPr/>
          <p:nvPr/>
        </p:nvSpPr>
        <p:spPr>
          <a:xfrm>
            <a:off x="1090026" y="1684753"/>
            <a:ext cx="3176700" cy="870000"/>
          </a:xfrm>
          <a:prstGeom prst="roundRect">
            <a:avLst>
              <a:gd name="adj" fmla="val 16993"/>
            </a:avLst>
          </a:prstGeom>
          <a:solidFill>
            <a:schemeClr val="accent1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Manually</a:t>
            </a:r>
            <a:endParaRPr sz="2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gf630b2b05f_0_761"/>
          <p:cNvSpPr/>
          <p:nvPr/>
        </p:nvSpPr>
        <p:spPr>
          <a:xfrm>
            <a:off x="6211272" y="1684753"/>
            <a:ext cx="3176700" cy="870000"/>
          </a:xfrm>
          <a:prstGeom prst="roundRect">
            <a:avLst>
              <a:gd name="adj" fmla="val 16993"/>
            </a:avLst>
          </a:prstGeom>
          <a:solidFill>
            <a:schemeClr val="accent1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Automatically</a:t>
            </a:r>
            <a:endParaRPr sz="25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f630b2b05f_0_771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446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51</a:t>
            </a:fld>
            <a:endParaRPr/>
          </a:p>
        </p:txBody>
      </p:sp>
      <p:sp>
        <p:nvSpPr>
          <p:cNvPr id="411" name="Google Shape;411;gf630b2b05f_0_771"/>
          <p:cNvSpPr txBox="1">
            <a:spLocks noGrp="1"/>
          </p:cNvSpPr>
          <p:nvPr>
            <p:ph type="title"/>
          </p:nvPr>
        </p:nvSpPr>
        <p:spPr>
          <a:xfrm>
            <a:off x="417739" y="12141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Automatic approach</a:t>
            </a:r>
            <a:endParaRPr/>
          </a:p>
        </p:txBody>
      </p:sp>
      <p:sp>
        <p:nvSpPr>
          <p:cNvPr id="412" name="Google Shape;412;gf630b2b05f_0_771"/>
          <p:cNvSpPr txBox="1"/>
          <p:nvPr/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f630b2b05f_0_771"/>
          <p:cNvSpPr txBox="1"/>
          <p:nvPr/>
        </p:nvSpPr>
        <p:spPr>
          <a:xfrm>
            <a:off x="576000" y="1227578"/>
            <a:ext cx="10515600" cy="59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Arial"/>
              <a:buNone/>
            </a:pPr>
            <a:r>
              <a:rPr lang="en-US" sz="21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Uncertainty estimation for labels - Learning with inaccurate annotations </a:t>
            </a:r>
            <a:endParaRPr sz="1100">
              <a:solidFill>
                <a:schemeClr val="accent2"/>
              </a:solidFill>
            </a:endParaRPr>
          </a:p>
        </p:txBody>
      </p:sp>
      <p:sp>
        <p:nvSpPr>
          <p:cNvPr id="414" name="Google Shape;414;gf630b2b05f_0_771"/>
          <p:cNvSpPr/>
          <p:nvPr/>
        </p:nvSpPr>
        <p:spPr>
          <a:xfrm>
            <a:off x="6347672" y="2141973"/>
            <a:ext cx="28137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Training Set: SeizeIT1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BHE channels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mostly focal seizures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42 patients 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f630b2b05f_0_771"/>
          <p:cNvSpPr/>
          <p:nvPr/>
        </p:nvSpPr>
        <p:spPr>
          <a:xfrm>
            <a:off x="8873984" y="2122359"/>
            <a:ext cx="2818500" cy="156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Test Set: SeizeIT2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Sensor Dot recordings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All focal seizures</a:t>
            </a:r>
            <a:endParaRPr/>
          </a:p>
          <a:p>
            <a:pPr marL="285750" marR="0" lvl="0" indent="-2857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Char char="•"/>
            </a:pPr>
            <a:r>
              <a:rPr lang="en-US" sz="16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39 adults</a:t>
            </a:r>
            <a:endParaRPr sz="1600" b="1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16" name="Google Shape;416;gf630b2b05f_0_771"/>
          <p:cNvGraphicFramePr/>
          <p:nvPr>
            <p:extLst>
              <p:ext uri="{D42A27DB-BD31-4B8C-83A1-F6EECF244321}">
                <p14:modId xmlns:p14="http://schemas.microsoft.com/office/powerpoint/2010/main" val="2335358441"/>
              </p:ext>
            </p:extLst>
          </p:nvPr>
        </p:nvGraphicFramePr>
        <p:xfrm>
          <a:off x="5938339" y="3731187"/>
          <a:ext cx="5806925" cy="1805770"/>
        </p:xfrm>
        <a:graphic>
          <a:graphicData uri="http://schemas.openxmlformats.org/drawingml/2006/table">
            <a:tbl>
              <a:tblPr firstRow="1" bandRow="1">
                <a:noFill/>
                <a:tableStyleId>{B640C7AF-6AE5-441B-8B25-86D39BFC44EE}</a:tableStyleId>
              </a:tblPr>
              <a:tblGrid>
                <a:gridCol w="3081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7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9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Annotations</a:t>
                      </a:r>
                      <a:endParaRPr sz="16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en-US" sz="1600"/>
                        <a:t>Sens</a:t>
                      </a: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 (%)</a:t>
                      </a:r>
                      <a:endParaRPr sz="16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600"/>
                        <a:buFont typeface="Helvetica Neue"/>
                        <a:buNone/>
                      </a:pPr>
                      <a:r>
                        <a:rPr lang="en-US" sz="1600" b="1" u="none" strike="noStrike" cap="none">
                          <a:solidFill>
                            <a:schemeClr val="lt1"/>
                          </a:solidFill>
                        </a:rPr>
                        <a:t>FA/h</a:t>
                      </a:r>
                      <a:endParaRPr sz="1600" b="1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91450" marR="91450" marT="45725" marB="45725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9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 dirty="0"/>
                        <a:t>Full scalp annotations</a:t>
                      </a:r>
                      <a:endParaRPr sz="1400" b="1" u="none" strike="noStrike" cap="none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85,4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6,32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Manually adapted annotations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86,3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2,31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Automatically adapted annotations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/>
                        <a:t>87,5</a:t>
                      </a:r>
                      <a:endParaRPr sz="1400" b="1" u="none" strike="noStrike" cap="none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Helvetica Neue"/>
                        <a:buNone/>
                      </a:pPr>
                      <a:r>
                        <a:rPr lang="en-US" sz="1400" b="1" u="none" strike="noStrike" cap="none" dirty="0"/>
                        <a:t>1,93</a:t>
                      </a:r>
                      <a:endParaRPr sz="1400" b="1" u="none" strike="noStrike" cap="none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17" name="Google Shape;417;gf630b2b05f_0_7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817678"/>
            <a:ext cx="5391150" cy="4267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1E92457-1159-458E-9E53-C8F3CFA2D9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5950" y="5710634"/>
            <a:ext cx="6480316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2860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004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7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dirty="0"/>
              <a:t>[15] J. Zhan et al. Automatic annotation correction for wearable EEG based epileptic seizure detection, J. Neural Engineering, Feb. 2022, 19 (1)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f630b2b05f_0_86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446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52</a:t>
            </a:fld>
            <a:endParaRPr/>
          </a:p>
        </p:txBody>
      </p:sp>
      <p:sp>
        <p:nvSpPr>
          <p:cNvPr id="423" name="Google Shape;423;gf630b2b05f_0_866"/>
          <p:cNvSpPr txBox="1">
            <a:spLocks noGrp="1"/>
          </p:cNvSpPr>
          <p:nvPr>
            <p:ph type="title"/>
          </p:nvPr>
        </p:nvSpPr>
        <p:spPr>
          <a:xfrm>
            <a:off x="413930" y="186591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Visualization of different annotations</a:t>
            </a:r>
            <a:endParaRPr/>
          </a:p>
        </p:txBody>
      </p:sp>
      <p:sp>
        <p:nvSpPr>
          <p:cNvPr id="424" name="Google Shape;424;gf630b2b05f_0_866"/>
          <p:cNvSpPr/>
          <p:nvPr/>
        </p:nvSpPr>
        <p:spPr>
          <a:xfrm>
            <a:off x="1139248" y="5178205"/>
            <a:ext cx="9913500" cy="9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</a:pPr>
            <a:r>
              <a:rPr lang="en-US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Chain line: seizure onset marked in full scalp EEG based annotations. Dash line: seizure onset marked in visually corrected annotations. Red: seizure sub-segments marked as incorrectly annotated by automatic approach. Blue: seizure sub-segments marked as correctly annotated by automatic approach. Green: non-seizure sub-segments. (b) zoom in on incorrectly annotated sub-segments. (c) zoom in on correctly annotated sub-segments.</a:t>
            </a: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5" name="Google Shape;425;gf630b2b05f_0_8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50125" y="1338599"/>
            <a:ext cx="5968801" cy="383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f630b2b05f_0_711"/>
          <p:cNvSpPr txBox="1">
            <a:spLocks noGrp="1"/>
          </p:cNvSpPr>
          <p:nvPr>
            <p:ph type="title"/>
          </p:nvPr>
        </p:nvSpPr>
        <p:spPr>
          <a:xfrm>
            <a:off x="576003" y="1800000"/>
            <a:ext cx="8334000" cy="23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Future research directions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7307012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3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54</a:t>
            </a:fld>
            <a:endParaRPr/>
          </a:p>
        </p:txBody>
      </p:sp>
      <p:sp>
        <p:nvSpPr>
          <p:cNvPr id="490" name="Google Shape;490;p23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Transfer learning</a:t>
            </a:r>
            <a:endParaRPr/>
          </a:p>
        </p:txBody>
      </p:sp>
      <p:sp>
        <p:nvSpPr>
          <p:cNvPr id="491" name="Google Shape;491;p23"/>
          <p:cNvSpPr txBox="1">
            <a:spLocks noGrp="1"/>
          </p:cNvSpPr>
          <p:nvPr>
            <p:ph type="body" idx="1"/>
          </p:nvPr>
        </p:nvSpPr>
        <p:spPr>
          <a:xfrm>
            <a:off x="575400" y="1581273"/>
            <a:ext cx="11041200" cy="648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98704" lvl="0" indent="-298704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93"/>
              <a:buFont typeface="Helvetica Neue"/>
              <a:buChar char="•"/>
            </a:pPr>
            <a:r>
              <a:rPr lang="en-US" sz="2352">
                <a:latin typeface="Helvetica Neue"/>
                <a:ea typeface="Helvetica Neue"/>
                <a:cs typeface="Helvetica Neue"/>
                <a:sym typeface="Helvetica Neue"/>
              </a:rPr>
              <a:t>Use weights from full-scalp EEG based models on the BHE EEG model training</a:t>
            </a:r>
            <a:endParaRPr/>
          </a:p>
        </p:txBody>
      </p:sp>
      <p:grpSp>
        <p:nvGrpSpPr>
          <p:cNvPr id="492" name="Google Shape;492;p23"/>
          <p:cNvGrpSpPr/>
          <p:nvPr/>
        </p:nvGrpSpPr>
        <p:grpSpPr>
          <a:xfrm>
            <a:off x="1867242" y="2850202"/>
            <a:ext cx="1376925" cy="1382469"/>
            <a:chOff x="0" y="0"/>
            <a:chExt cx="1376924" cy="1382467"/>
          </a:xfrm>
        </p:grpSpPr>
        <p:pic>
          <p:nvPicPr>
            <p:cNvPr id="493" name="Google Shape;493;p23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0203" y="2412"/>
              <a:ext cx="1316518" cy="13776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4" name="Google Shape;494;p23"/>
            <p:cNvSpPr/>
            <p:nvPr/>
          </p:nvSpPr>
          <p:spPr>
            <a:xfrm>
              <a:off x="0" y="0"/>
              <a:ext cx="1376924" cy="1382467"/>
            </a:xfrm>
            <a:prstGeom prst="rect">
              <a:avLst/>
            </a:prstGeom>
            <a:noFill/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" name="Google Shape;495;p23"/>
          <p:cNvGrpSpPr/>
          <p:nvPr/>
        </p:nvGrpSpPr>
        <p:grpSpPr>
          <a:xfrm>
            <a:off x="1617646" y="4921368"/>
            <a:ext cx="1876117" cy="585310"/>
            <a:chOff x="0" y="0"/>
            <a:chExt cx="1876115" cy="585309"/>
          </a:xfrm>
        </p:grpSpPr>
        <p:pic>
          <p:nvPicPr>
            <p:cNvPr id="496" name="Google Shape;496;p23" descr="Screenshot 2021-02-24 at 16.41.17.png"/>
            <p:cNvPicPr preferRelativeResize="0"/>
            <p:nvPr/>
          </p:nvPicPr>
          <p:blipFill rotWithShape="1">
            <a:blip r:embed="rId4">
              <a:alphaModFix/>
            </a:blip>
            <a:srcRect l="9051" r="33132"/>
            <a:stretch/>
          </p:blipFill>
          <p:spPr>
            <a:xfrm>
              <a:off x="16917" y="63105"/>
              <a:ext cx="1842392" cy="4592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97" name="Google Shape;497;p23"/>
            <p:cNvSpPr/>
            <p:nvPr/>
          </p:nvSpPr>
          <p:spPr>
            <a:xfrm>
              <a:off x="0" y="0"/>
              <a:ext cx="1876115" cy="585309"/>
            </a:xfrm>
            <a:prstGeom prst="rect">
              <a:avLst/>
            </a:prstGeom>
            <a:noFill/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98" name="Google Shape;498;p23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4993" y="3062662"/>
            <a:ext cx="1103140" cy="957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23" descr="Imag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67351" y="4462707"/>
            <a:ext cx="1731101" cy="150263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00" name="Google Shape;500;p23"/>
          <p:cNvCxnSpPr/>
          <p:nvPr/>
        </p:nvCxnSpPr>
        <p:spPr>
          <a:xfrm>
            <a:off x="3388859" y="3541436"/>
            <a:ext cx="791441" cy="1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501" name="Google Shape;501;p23"/>
          <p:cNvCxnSpPr/>
          <p:nvPr/>
        </p:nvCxnSpPr>
        <p:spPr>
          <a:xfrm>
            <a:off x="5661933" y="3539177"/>
            <a:ext cx="791441" cy="1"/>
          </a:xfrm>
          <a:prstGeom prst="straightConnector1">
            <a:avLst/>
          </a:prstGeom>
          <a:noFill/>
          <a:ln w="635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502" name="Google Shape;502;p23"/>
          <p:cNvCxnSpPr/>
          <p:nvPr/>
        </p:nvCxnSpPr>
        <p:spPr>
          <a:xfrm>
            <a:off x="6447472" y="3510387"/>
            <a:ext cx="1" cy="722283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503" name="Google Shape;503;p23"/>
          <p:cNvCxnSpPr/>
          <p:nvPr/>
        </p:nvCxnSpPr>
        <p:spPr>
          <a:xfrm>
            <a:off x="3721856" y="5214022"/>
            <a:ext cx="1717401" cy="1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cxnSp>
        <p:nvCxnSpPr>
          <p:cNvPr id="504" name="Google Shape;504;p23"/>
          <p:cNvCxnSpPr/>
          <p:nvPr/>
        </p:nvCxnSpPr>
        <p:spPr>
          <a:xfrm>
            <a:off x="7514964" y="5214022"/>
            <a:ext cx="658756" cy="1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miter lim="8000"/>
            <a:headEnd type="none" w="sm" len="sm"/>
            <a:tailEnd type="triangle" w="med" len="med"/>
          </a:ln>
        </p:spPr>
      </p:cxnSp>
      <p:sp>
        <p:nvSpPr>
          <p:cNvPr id="505" name="Google Shape;505;p23"/>
          <p:cNvSpPr txBox="1"/>
          <p:nvPr/>
        </p:nvSpPr>
        <p:spPr>
          <a:xfrm>
            <a:off x="1741429" y="2451510"/>
            <a:ext cx="1717401" cy="350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Full-scalp EEG</a:t>
            </a:r>
            <a:endParaRPr/>
          </a:p>
        </p:txBody>
      </p:sp>
      <p:sp>
        <p:nvSpPr>
          <p:cNvPr id="506" name="Google Shape;506;p23"/>
          <p:cNvSpPr txBox="1"/>
          <p:nvPr/>
        </p:nvSpPr>
        <p:spPr>
          <a:xfrm>
            <a:off x="1995479" y="4544065"/>
            <a:ext cx="1133064" cy="350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BHE EEG</a:t>
            </a:r>
            <a:endParaRPr/>
          </a:p>
        </p:txBody>
      </p:sp>
      <p:sp>
        <p:nvSpPr>
          <p:cNvPr id="507" name="Google Shape;507;p23"/>
          <p:cNvSpPr/>
          <p:nvPr/>
        </p:nvSpPr>
        <p:spPr>
          <a:xfrm>
            <a:off x="8364177" y="4741598"/>
            <a:ext cx="1907232" cy="944848"/>
          </a:xfrm>
          <a:prstGeom prst="roundRect">
            <a:avLst>
              <a:gd name="adj" fmla="val 22378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Seizure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detection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f630b2b05f_0_875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/>
              <a:t>55</a:t>
            </a:fld>
            <a:endParaRPr/>
          </a:p>
        </p:txBody>
      </p:sp>
      <p:sp>
        <p:nvSpPr>
          <p:cNvPr id="521" name="Google Shape;521;gf630b2b05f_0_875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SeizeIT2 BHE results</a:t>
            </a:r>
            <a:endParaRPr/>
          </a:p>
        </p:txBody>
      </p:sp>
      <p:graphicFrame>
        <p:nvGraphicFramePr>
          <p:cNvPr id="522" name="Google Shape;522;gf630b2b05f_0_875"/>
          <p:cNvGraphicFramePr/>
          <p:nvPr/>
        </p:nvGraphicFramePr>
        <p:xfrm>
          <a:off x="274235" y="2442781"/>
          <a:ext cx="5650475" cy="2189945"/>
        </p:xfrm>
        <a:graphic>
          <a:graphicData uri="http://schemas.openxmlformats.org/drawingml/2006/table">
            <a:tbl>
              <a:tblPr firstRow="1" firstCol="1">
                <a:noFill/>
                <a:tableStyleId>{57C12338-CF9B-4C0E-A2FC-8A49ADE8BE89}</a:tableStyleId>
              </a:tblPr>
              <a:tblGrid>
                <a:gridCol w="1383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2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3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3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735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35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3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</a:rPr>
                        <a:t>Model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</a:rPr>
                        <a:t>Train data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</a:rPr>
                        <a:t>Test data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</a:rPr>
                        <a:t>Sens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FA/h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chemeClr val="lt1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FA/24h</a:t>
                      </a:r>
                      <a:endParaRPr sz="1400" b="1" u="none" strike="noStrike" cap="none">
                        <a:solidFill>
                          <a:schemeClr val="lt1"/>
                        </a:solidFill>
                        <a:latin typeface="Helvetica Neue"/>
                        <a:ea typeface="Helvetica Neue"/>
                        <a:cs typeface="Helvetica Neue"/>
                        <a:sym typeface="Helvetica Neue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2325">
                <a:tc rowSpan="3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</a:rPr>
                        <a:t>ChronoNet</a:t>
                      </a:r>
                      <a:endParaRPr sz="14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56BC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0056B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SZ1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56BC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0056B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SZ1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</a:rPr>
                        <a:t>77,57</a:t>
                      </a:r>
                      <a:endParaRPr sz="1200" b="0" u="none" strike="noStrike" cap="none">
                        <a:solidFill>
                          <a:schemeClr val="dk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</a:rPr>
                        <a:t>0,41</a:t>
                      </a:r>
                      <a:endParaRPr/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0" u="none" strike="noStrike" cap="none">
                          <a:solidFill>
                            <a:schemeClr val="dk1"/>
                          </a:solidFill>
                        </a:rPr>
                        <a:t>9,84</a:t>
                      </a:r>
                      <a:endParaRPr/>
                    </a:p>
                  </a:txBody>
                  <a:tcPr marL="47625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23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56BC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0056B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SZ1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11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A111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SZ2</a:t>
                      </a:r>
                      <a:endParaRPr sz="1200" u="none" strike="noStrike" cap="none"/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65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18,63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447,12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23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11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A111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SZ2</a:t>
                      </a:r>
                      <a:endParaRPr sz="1200" u="none" strike="noStrike" cap="none"/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11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A111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SZ2</a:t>
                      </a:r>
                      <a:endParaRPr sz="1200" u="none" strike="noStrike" cap="none"/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55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10,21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245,04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2325">
                <a:tc row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u="none" strike="noStrike" cap="none">
                          <a:solidFill>
                            <a:schemeClr val="lt1"/>
                          </a:solidFill>
                        </a:rPr>
                        <a:t>SVM</a:t>
                      </a:r>
                      <a:endParaRPr sz="1400" b="0" u="none" strike="noStrike" cap="none">
                        <a:solidFill>
                          <a:schemeClr val="lt1"/>
                        </a:solidFill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56BC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0056B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SZ1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56BC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0056B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SZ1</a:t>
                      </a:r>
                      <a:endParaRPr sz="1200" u="none" strike="noStrike" cap="none"/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94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2,78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66,62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23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56BC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0056BC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SZ1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11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b="1" u="none" strike="noStrike" cap="none">
                          <a:solidFill>
                            <a:srgbClr val="A11100"/>
                          </a:solidFill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SZ2</a:t>
                      </a:r>
                      <a:endParaRPr sz="1200" u="none" strike="noStrike" cap="none"/>
                    </a:p>
                  </a:txBody>
                  <a:tcPr marL="50800" marR="50800" marT="50800" marB="508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72,6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1,97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Helvetica Neue"/>
                        <a:buNone/>
                      </a:pPr>
                      <a:r>
                        <a:rPr lang="en-US" sz="1200" u="none" strike="noStrike" cap="none">
                          <a:latin typeface="Helvetica Neue"/>
                          <a:ea typeface="Helvetica Neue"/>
                          <a:cs typeface="Helvetica Neue"/>
                          <a:sym typeface="Helvetica Neue"/>
                        </a:rPr>
                        <a:t>47,28</a:t>
                      </a:r>
                      <a:endParaRPr sz="1200" u="none" strike="noStrike" cap="none"/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23" name="Google Shape;523;gf630b2b05f_0_8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0777" y="288827"/>
            <a:ext cx="5057705" cy="2875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gf630b2b05f_0_8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49173" y="3303437"/>
            <a:ext cx="5099303" cy="2875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24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56</a:t>
            </a:fld>
            <a:endParaRPr/>
          </a:p>
        </p:txBody>
      </p:sp>
      <p:sp>
        <p:nvSpPr>
          <p:cNvPr id="513" name="Google Shape;513;p24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/>
              <a:t>SeizeIT1 BHE results - Transfer Learning</a:t>
            </a:r>
            <a:endParaRPr/>
          </a:p>
        </p:txBody>
      </p:sp>
      <p:pic>
        <p:nvPicPr>
          <p:cNvPr id="514" name="Google Shape;514;p24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750" y="1465642"/>
            <a:ext cx="5937571" cy="463775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15" name="Google Shape;515;p24"/>
          <p:cNvGraphicFramePr/>
          <p:nvPr/>
        </p:nvGraphicFramePr>
        <p:xfrm>
          <a:off x="6687708" y="1465642"/>
          <a:ext cx="5161175" cy="4354850"/>
        </p:xfrm>
        <a:graphic>
          <a:graphicData uri="http://schemas.openxmlformats.org/drawingml/2006/table">
            <a:tbl>
              <a:tblPr firstRow="1" bandRow="1">
                <a:noFill/>
                <a:tableStyleId>{72CA440D-852A-4468-8B22-E58B57088891}</a:tableStyleId>
              </a:tblPr>
              <a:tblGrid>
                <a:gridCol w="1519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0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0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0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04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72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Helvetica Neue"/>
                        <a:buNone/>
                      </a:pPr>
                      <a:endParaRPr sz="1000" u="none" strike="noStrike" cap="none"/>
                    </a:p>
                  </a:txBody>
                  <a:tcPr marL="0" marR="0" marT="0" marB="0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AUC</a:t>
                      </a:r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Sens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FA/h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rgbClr val="FFFFFF"/>
                          </a:solidFill>
                        </a:rPr>
                        <a:t>F1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9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ShallowCNN BHE</a:t>
                      </a:r>
                      <a:endParaRPr/>
                    </a:p>
                  </a:txBody>
                  <a:tcPr marL="0" marR="0" marT="0" marB="0" anchor="ctr">
                    <a:lnT w="381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0,622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0,52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2,50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0,511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9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ShallowCNN BHE mix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0,593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0,56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9,21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0,531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9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TL (sz1&gt;sz1)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0,860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0,82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1,71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0,623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39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b="1" u="none" strike="noStrike" cap="none">
                          <a:solidFill>
                            <a:schemeClr val="accent2"/>
                          </a:solidFill>
                        </a:rPr>
                        <a:t>TL (mix&gt;sz1)</a:t>
                      </a:r>
                      <a:endParaRPr/>
                    </a:p>
                  </a:txBody>
                  <a:tcPr marL="0" marR="0" marT="0" marB="0" anchor="ctr">
                    <a:solidFill>
                      <a:srgbClr val="75A2B1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0,860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0,80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1,56</a:t>
                      </a:r>
                      <a:endParaRPr/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1800"/>
                        <a:buFont typeface="Helvetica Neue"/>
                        <a:buNone/>
                      </a:pPr>
                      <a:r>
                        <a:rPr lang="en-US" sz="1800" u="none" strike="noStrike" cap="none">
                          <a:solidFill>
                            <a:schemeClr val="accent2"/>
                          </a:solidFill>
                        </a:rPr>
                        <a:t>0,617</a:t>
                      </a:r>
                      <a:endParaRPr/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2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57</a:t>
            </a:fld>
            <a:endParaRPr/>
          </a:p>
        </p:txBody>
      </p:sp>
      <p:sp>
        <p:nvSpPr>
          <p:cNvPr id="530" name="Google Shape;530;p26"/>
          <p:cNvSpPr txBox="1">
            <a:spLocks noGrp="1"/>
          </p:cNvSpPr>
          <p:nvPr>
            <p:ph type="title"/>
          </p:nvPr>
        </p:nvSpPr>
        <p:spPr>
          <a:xfrm>
            <a:off x="5754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Multimodal seizure detection</a:t>
            </a:r>
            <a:endParaRPr/>
          </a:p>
        </p:txBody>
      </p:sp>
      <p:grpSp>
        <p:nvGrpSpPr>
          <p:cNvPr id="531" name="Google Shape;531;p26"/>
          <p:cNvGrpSpPr/>
          <p:nvPr/>
        </p:nvGrpSpPr>
        <p:grpSpPr>
          <a:xfrm>
            <a:off x="6711742" y="2269822"/>
            <a:ext cx="4399680" cy="1474611"/>
            <a:chOff x="0" y="0"/>
            <a:chExt cx="4567659" cy="1683841"/>
          </a:xfrm>
        </p:grpSpPr>
        <p:pic>
          <p:nvPicPr>
            <p:cNvPr id="532" name="Google Shape;532;p26" descr="MultimodalAll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0" y="0"/>
              <a:ext cx="4567659" cy="16838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3" name="Google Shape;533;p26"/>
            <p:cNvSpPr/>
            <p:nvPr/>
          </p:nvSpPr>
          <p:spPr>
            <a:xfrm>
              <a:off x="45121" y="5308"/>
              <a:ext cx="4477330" cy="1673190"/>
            </a:xfrm>
            <a:prstGeom prst="rect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4" name="Google Shape;534;p26"/>
          <p:cNvGrpSpPr/>
          <p:nvPr/>
        </p:nvGrpSpPr>
        <p:grpSpPr>
          <a:xfrm>
            <a:off x="652981" y="2261170"/>
            <a:ext cx="4810021" cy="2232431"/>
            <a:chOff x="0" y="0"/>
            <a:chExt cx="5096420" cy="2519632"/>
          </a:xfrm>
        </p:grpSpPr>
        <p:pic>
          <p:nvPicPr>
            <p:cNvPr id="535" name="Google Shape;535;p26" descr="WeightMultimodal.jpg"/>
            <p:cNvPicPr preferRelativeResize="0"/>
            <p:nvPr/>
          </p:nvPicPr>
          <p:blipFill rotWithShape="1">
            <a:blip r:embed="rId4">
              <a:alphaModFix/>
            </a:blip>
            <a:srcRect r="5650" b="8030"/>
            <a:stretch/>
          </p:blipFill>
          <p:spPr>
            <a:xfrm>
              <a:off x="14670" y="34336"/>
              <a:ext cx="5067213" cy="2469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36" name="Google Shape;536;p26"/>
            <p:cNvSpPr/>
            <p:nvPr/>
          </p:nvSpPr>
          <p:spPr>
            <a:xfrm>
              <a:off x="0" y="0"/>
              <a:ext cx="5096420" cy="2519632"/>
            </a:xfrm>
            <a:prstGeom prst="rect">
              <a:avLst/>
            </a:prstGeom>
            <a:noFill/>
            <a:ln w="381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26"/>
          <p:cNvSpPr/>
          <p:nvPr/>
        </p:nvSpPr>
        <p:spPr>
          <a:xfrm>
            <a:off x="1885261" y="1567355"/>
            <a:ext cx="2637777" cy="532199"/>
          </a:xfrm>
          <a:prstGeom prst="roundRect">
            <a:avLst>
              <a:gd name="adj" fmla="val 39728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Late integration</a:t>
            </a:r>
            <a:endParaRPr/>
          </a:p>
        </p:txBody>
      </p:sp>
      <p:sp>
        <p:nvSpPr>
          <p:cNvPr id="538" name="Google Shape;538;p26"/>
          <p:cNvSpPr/>
          <p:nvPr/>
        </p:nvSpPr>
        <p:spPr>
          <a:xfrm>
            <a:off x="7522822" y="1567355"/>
            <a:ext cx="2637777" cy="532199"/>
          </a:xfrm>
          <a:prstGeom prst="roundRect">
            <a:avLst>
              <a:gd name="adj" fmla="val 39728"/>
            </a:avLst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00"/>
              <a:buFont typeface="Arial"/>
              <a:buNone/>
            </a:pPr>
            <a:r>
              <a:rPr lang="en-US" sz="23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Early integration</a:t>
            </a:r>
            <a:endParaRPr/>
          </a:p>
        </p:txBody>
      </p:sp>
      <p:sp>
        <p:nvSpPr>
          <p:cNvPr id="539" name="Google Shape;539;p26"/>
          <p:cNvSpPr txBox="1"/>
          <p:nvPr/>
        </p:nvSpPr>
        <p:spPr>
          <a:xfrm>
            <a:off x="729963" y="4569023"/>
            <a:ext cx="4810019" cy="102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899" marR="0" lvl="0" indent="-3428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Ensemble learning: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11605" marR="0" lvl="1" indent="-23060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Weighted combination of each model’s output</a:t>
            </a:r>
            <a:endParaRPr/>
          </a:p>
        </p:txBody>
      </p:sp>
      <p:sp>
        <p:nvSpPr>
          <p:cNvPr id="540" name="Google Shape;540;p26"/>
          <p:cNvSpPr txBox="1"/>
          <p:nvPr/>
        </p:nvSpPr>
        <p:spPr>
          <a:xfrm>
            <a:off x="729963" y="5803175"/>
            <a:ext cx="11050489" cy="420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E5E5E"/>
              </a:buClr>
              <a:buSzPts val="1200"/>
              <a:buFont typeface="Helvetica Neue"/>
              <a:buNone/>
            </a:pPr>
            <a:r>
              <a:rPr lang="en-US" sz="12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[16] Tsai, Y. H. H., et a. (2019). Multimodal transformer for unaligned multimodal language sequences. In </a:t>
            </a:r>
            <a:r>
              <a:rPr lang="en-US" sz="1200" b="0" i="1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Proceedings of the conference. Association for Computational Linguistics. Meeting</a:t>
            </a:r>
            <a:r>
              <a:rPr lang="en-US" sz="1200" b="0" i="0" u="none" strike="noStrike" cap="none" dirty="0">
                <a:solidFill>
                  <a:srgbClr val="5E5E5E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 (Vol. 2019, p. 6558)</a:t>
            </a:r>
            <a:endParaRPr sz="1800" b="0" i="0" u="none" strike="noStrike" cap="none" dirty="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26"/>
          <p:cNvSpPr txBox="1"/>
          <p:nvPr/>
        </p:nvSpPr>
        <p:spPr>
          <a:xfrm>
            <a:off x="6755205" y="3774541"/>
            <a:ext cx="4356218" cy="1959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342899" marR="0" lvl="0" indent="-342899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Input composed by aggregation of different signals</a:t>
            </a:r>
            <a:endParaRPr/>
          </a:p>
          <a:p>
            <a:pPr marL="342899" marR="0" lvl="0" indent="-342899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Multimodal transformer [13]:</a:t>
            </a:r>
            <a:endParaRPr/>
          </a:p>
          <a:p>
            <a:pPr marL="611605" marR="0" lvl="1" indent="-230605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Char char="•"/>
            </a:pPr>
            <a:r>
              <a:rPr lang="en-US"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Cross modality attention modules merging low-level features of different modalities</a:t>
            </a: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7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58</a:t>
            </a:fld>
            <a:endParaRPr/>
          </a:p>
        </p:txBody>
      </p:sp>
      <p:sp>
        <p:nvSpPr>
          <p:cNvPr id="547" name="Google Shape;547;p27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Anomaly detection</a:t>
            </a:r>
            <a:endParaRPr/>
          </a:p>
        </p:txBody>
      </p:sp>
      <p:sp>
        <p:nvSpPr>
          <p:cNvPr id="548" name="Google Shape;548;p27"/>
          <p:cNvSpPr txBox="1">
            <a:spLocks noGrp="1"/>
          </p:cNvSpPr>
          <p:nvPr>
            <p:ph type="body" idx="1"/>
          </p:nvPr>
        </p:nvSpPr>
        <p:spPr>
          <a:xfrm>
            <a:off x="575400" y="1263737"/>
            <a:ext cx="11041200" cy="168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00526" marR="0" lvl="0" indent="-200526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Separate clean and artifactual data by identifying out-of-distribution cases in the late representation space of the signal features</a:t>
            </a:r>
            <a:endParaRPr/>
          </a:p>
          <a:p>
            <a:pPr marL="581526" marR="0" lvl="1" indent="-200525" algn="l" rtl="0">
              <a:lnSpc>
                <a:spcPct val="120000"/>
              </a:lnSpc>
              <a:spcBef>
                <a:spcPts val="130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Implement anomaly penalisation parameters in the training process [14]</a:t>
            </a:r>
            <a:endParaRPr/>
          </a:p>
        </p:txBody>
      </p:sp>
      <p:sp>
        <p:nvSpPr>
          <p:cNvPr id="549" name="Google Shape;549;p27"/>
          <p:cNvSpPr txBox="1"/>
          <p:nvPr/>
        </p:nvSpPr>
        <p:spPr>
          <a:xfrm>
            <a:off x="575399" y="5154156"/>
            <a:ext cx="11041201" cy="696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40631" marR="0" lvl="0" indent="-24063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900"/>
              <a:buFont typeface="Arial"/>
              <a:buChar char="•"/>
            </a:pPr>
            <a:r>
              <a:rPr lang="en-US" sz="19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Reenforce anomaly penalisation by using labelled artifacts and misclassifications produced by the model</a:t>
            </a:r>
            <a:endParaRPr/>
          </a:p>
        </p:txBody>
      </p:sp>
      <p:sp>
        <p:nvSpPr>
          <p:cNvPr id="550" name="Google Shape;550;p27"/>
          <p:cNvSpPr txBox="1"/>
          <p:nvPr/>
        </p:nvSpPr>
        <p:spPr>
          <a:xfrm>
            <a:off x="404055" y="5926554"/>
            <a:ext cx="11383889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[17] Ruff, L.,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Vandermeulen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R. A.,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Görnitz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N., Binder, A., Müller, E., Müller, K. R., &amp;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Klof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M. (2019). Deep semi-supervised anomaly detection. </a:t>
            </a:r>
            <a:r>
              <a:rPr lang="en-US" sz="1100" b="0" i="1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arXiv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preprint arXiv:1906.02694</a:t>
            </a:r>
            <a:endParaRPr dirty="0"/>
          </a:p>
        </p:txBody>
      </p:sp>
      <p:grpSp>
        <p:nvGrpSpPr>
          <p:cNvPr id="551" name="Google Shape;551;p27"/>
          <p:cNvGrpSpPr/>
          <p:nvPr/>
        </p:nvGrpSpPr>
        <p:grpSpPr>
          <a:xfrm>
            <a:off x="2515068" y="2490630"/>
            <a:ext cx="7161865" cy="2587776"/>
            <a:chOff x="0" y="-1"/>
            <a:chExt cx="7161864" cy="2587775"/>
          </a:xfrm>
        </p:grpSpPr>
        <p:pic>
          <p:nvPicPr>
            <p:cNvPr id="552" name="Google Shape;552;p27" descr="Image"/>
            <p:cNvPicPr preferRelativeResize="0"/>
            <p:nvPr/>
          </p:nvPicPr>
          <p:blipFill rotWithShape="1">
            <a:blip r:embed="rId3">
              <a:alphaModFix/>
            </a:blip>
            <a:srcRect l="297" t="14987" b="13392"/>
            <a:stretch/>
          </p:blipFill>
          <p:spPr>
            <a:xfrm rot="-5400000">
              <a:off x="5744780" y="1196898"/>
              <a:ext cx="2062611" cy="1855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3" name="Google Shape;553;p27" descr="Image"/>
            <p:cNvPicPr preferRelativeResize="0"/>
            <p:nvPr/>
          </p:nvPicPr>
          <p:blipFill rotWithShape="1">
            <a:blip r:embed="rId4">
              <a:alphaModFix/>
            </a:blip>
            <a:srcRect l="2177" t="2359" b="2359"/>
            <a:stretch/>
          </p:blipFill>
          <p:spPr>
            <a:xfrm>
              <a:off x="0" y="204922"/>
              <a:ext cx="3245690" cy="21265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54" name="Google Shape;554;p27" descr="Image"/>
            <p:cNvPicPr preferRelativeResize="0"/>
            <p:nvPr/>
          </p:nvPicPr>
          <p:blipFill rotWithShape="1">
            <a:blip r:embed="rId5">
              <a:alphaModFix/>
            </a:blip>
            <a:srcRect b="3808"/>
            <a:stretch/>
          </p:blipFill>
          <p:spPr>
            <a:xfrm>
              <a:off x="3303695" y="172133"/>
              <a:ext cx="3321951" cy="21379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55" name="Google Shape;555;p27"/>
            <p:cNvSpPr txBox="1"/>
            <p:nvPr/>
          </p:nvSpPr>
          <p:spPr>
            <a:xfrm rot="5400000">
              <a:off x="6506131" y="1142495"/>
              <a:ext cx="1016964" cy="2945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rPr lang="en-US" sz="13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Anomaly score</a:t>
              </a:r>
              <a:endParaRPr/>
            </a:p>
          </p:txBody>
        </p:sp>
        <p:sp>
          <p:nvSpPr>
            <p:cNvPr id="556" name="Google Shape;556;p27"/>
            <p:cNvSpPr txBox="1"/>
            <p:nvPr/>
          </p:nvSpPr>
          <p:spPr>
            <a:xfrm>
              <a:off x="6598591" y="-1"/>
              <a:ext cx="479578" cy="3061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High</a:t>
              </a:r>
              <a:endParaRPr/>
            </a:p>
          </p:txBody>
        </p:sp>
        <p:sp>
          <p:nvSpPr>
            <p:cNvPr id="557" name="Google Shape;557;p27"/>
            <p:cNvSpPr txBox="1"/>
            <p:nvPr/>
          </p:nvSpPr>
          <p:spPr>
            <a:xfrm>
              <a:off x="6612986" y="2363090"/>
              <a:ext cx="425444" cy="224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700" tIns="45700" rIns="45700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en-US" sz="12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Low</a:t>
              </a:r>
              <a:endParaRPr/>
            </a:p>
          </p:txBody>
        </p:sp>
      </p:grp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5" name="Google Shape;565;p28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9731" y="2333836"/>
            <a:ext cx="6864524" cy="2434229"/>
          </a:xfrm>
          <a:prstGeom prst="rect">
            <a:avLst/>
          </a:prstGeom>
          <a:noFill/>
          <a:ln>
            <a:noFill/>
          </a:ln>
        </p:spPr>
      </p:pic>
      <p:sp>
        <p:nvSpPr>
          <p:cNvPr id="562" name="Google Shape;562;p28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53963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59</a:t>
            </a:fld>
            <a:endParaRPr/>
          </a:p>
        </p:txBody>
      </p:sp>
      <p:sp>
        <p:nvSpPr>
          <p:cNvPr id="563" name="Google Shape;563;p28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Semi-supervised learning and personalisation</a:t>
            </a:r>
            <a:endParaRPr/>
          </a:p>
        </p:txBody>
      </p:sp>
      <p:sp>
        <p:nvSpPr>
          <p:cNvPr id="564" name="Google Shape;564;p28"/>
          <p:cNvSpPr txBox="1">
            <a:spLocks noGrp="1"/>
          </p:cNvSpPr>
          <p:nvPr>
            <p:ph type="body" idx="1"/>
          </p:nvPr>
        </p:nvSpPr>
        <p:spPr>
          <a:xfrm>
            <a:off x="575400" y="1454237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dirty="0"/>
              <a:t>How to make use of </a:t>
            </a:r>
            <a:r>
              <a:rPr lang="en-US" dirty="0" err="1"/>
              <a:t>unlabelled</a:t>
            </a:r>
            <a:r>
              <a:rPr lang="en-US" dirty="0"/>
              <a:t> data recorded in the ambulatory setting?</a:t>
            </a:r>
            <a:endParaRPr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17708C"/>
              </a:buClr>
              <a:buSzPts val="2000"/>
              <a:buFont typeface="Arial"/>
              <a:buChar char="•"/>
            </a:pPr>
            <a:r>
              <a:rPr lang="en-US" dirty="0"/>
              <a:t> Self-training semi-supervised learning:</a:t>
            </a:r>
            <a:endParaRPr dirty="0"/>
          </a:p>
        </p:txBody>
      </p:sp>
      <p:sp>
        <p:nvSpPr>
          <p:cNvPr id="566" name="Google Shape;566;p28"/>
          <p:cNvSpPr txBox="1"/>
          <p:nvPr/>
        </p:nvSpPr>
        <p:spPr>
          <a:xfrm>
            <a:off x="575399" y="4902063"/>
            <a:ext cx="11041201" cy="797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240631" marR="0" lvl="0" indent="-240631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 Increase semi-supervised performance with pseudo-labelling and consistency regularisation techniques [15]</a:t>
            </a:r>
            <a:endParaRPr/>
          </a:p>
        </p:txBody>
      </p:sp>
      <p:sp>
        <p:nvSpPr>
          <p:cNvPr id="567" name="Google Shape;567;p28"/>
          <p:cNvSpPr txBox="1"/>
          <p:nvPr/>
        </p:nvSpPr>
        <p:spPr>
          <a:xfrm>
            <a:off x="404055" y="5789394"/>
            <a:ext cx="11383889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100"/>
              <a:buFont typeface="Arial"/>
              <a:buNone/>
            </a:pP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[18]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Kihyuk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Sohn, David Berthelot, Chun-Liang Li,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Zizhao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Zhang, Nicholas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Carlini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Ekin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D.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Cubuk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Alex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Kurakin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, Han Zhang, &amp; Colin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Raffel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. (2020) </a:t>
            </a:r>
            <a:r>
              <a:rPr lang="en-US" sz="1100" b="0" i="0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FixMatch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: Simplifying Semi-Supervised Learning with Consistency and Confidence. In 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Advances in Neural Information Processing Systems 33 pre-proceedings (</a:t>
            </a:r>
            <a:r>
              <a:rPr lang="en-US" sz="1100" b="0" i="1" u="none" strike="noStrike" cap="none" dirty="0" err="1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NeurIPS</a:t>
            </a:r>
            <a:r>
              <a:rPr lang="en-US" sz="1100" b="0" i="1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 2020)</a:t>
            </a:r>
            <a:r>
              <a:rPr lang="en-US" sz="1100" b="0" i="0" u="none" strike="noStrike" cap="none" dirty="0">
                <a:solidFill>
                  <a:srgbClr val="30303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6"/>
          <p:cNvSpPr txBox="1">
            <a:spLocks noGrp="1"/>
          </p:cNvSpPr>
          <p:nvPr>
            <p:ph type="body" idx="1"/>
          </p:nvPr>
        </p:nvSpPr>
        <p:spPr>
          <a:xfrm>
            <a:off x="575400" y="1552518"/>
            <a:ext cx="6332225" cy="3130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/>
          <a:p>
            <a:pPr marL="228600" lvl="0" indent="-228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Large variety of seizure types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23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Seizure profiles are very patient specific</a:t>
            </a:r>
            <a:endParaRPr/>
          </a:p>
          <a:p>
            <a:pPr marL="228600" lvl="0" indent="-228600" algn="l" rtl="0">
              <a:lnSpc>
                <a:spcPct val="120000"/>
              </a:lnSpc>
              <a:spcBef>
                <a:spcPts val="23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Reduced data quality in wearable devices: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Less channels</a:t>
            </a:r>
            <a:endParaRPr/>
          </a:p>
          <a:p>
            <a:pPr marL="685800" lvl="1" indent="-228600" algn="l" rtl="0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</a:pPr>
            <a:r>
              <a:rPr lang="en-US">
                <a:latin typeface="Helvetica Neue"/>
                <a:ea typeface="Helvetica Neue"/>
                <a:cs typeface="Helvetica Neue"/>
                <a:sym typeface="Helvetica Neue"/>
              </a:rPr>
              <a:t>More artifacts</a:t>
            </a:r>
            <a:endParaRPr/>
          </a:p>
        </p:txBody>
      </p:sp>
      <p:sp>
        <p:nvSpPr>
          <p:cNvPr id="119" name="Google Shape;119;p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6</a:t>
            </a:fld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Seizure detection</a:t>
            </a:r>
            <a:endParaRPr/>
          </a:p>
        </p:txBody>
      </p:sp>
      <p:sp>
        <p:nvSpPr>
          <p:cNvPr id="121" name="Google Shape;121;p6"/>
          <p:cNvSpPr/>
          <p:nvPr/>
        </p:nvSpPr>
        <p:spPr>
          <a:xfrm>
            <a:off x="10209403" y="1657198"/>
            <a:ext cx="588351" cy="1591736"/>
          </a:xfrm>
          <a:custGeom>
            <a:avLst/>
            <a:gdLst/>
            <a:ahLst/>
            <a:cxnLst/>
            <a:rect l="l" t="t" r="r" b="b"/>
            <a:pathLst>
              <a:path w="19741" h="21337" extrusionOk="0">
                <a:moveTo>
                  <a:pt x="19279" y="21337"/>
                </a:moveTo>
                <a:cubicBezTo>
                  <a:pt x="21600" y="6847"/>
                  <a:pt x="15174" y="-263"/>
                  <a:pt x="0" y="8"/>
                </a:cubicBezTo>
              </a:path>
            </a:pathLst>
          </a:custGeom>
          <a:noFill/>
          <a:ln w="889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2" name="Google Shape;122;p6"/>
          <p:cNvGrpSpPr/>
          <p:nvPr/>
        </p:nvGrpSpPr>
        <p:grpSpPr>
          <a:xfrm>
            <a:off x="7533607" y="397861"/>
            <a:ext cx="2483477" cy="2493476"/>
            <a:chOff x="0" y="0"/>
            <a:chExt cx="2483476" cy="2493474"/>
          </a:xfrm>
        </p:grpSpPr>
        <p:pic>
          <p:nvPicPr>
            <p:cNvPr id="123" name="Google Shape;123;p6" descr="Imag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4475" y="4351"/>
              <a:ext cx="2374526" cy="24847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4" name="Google Shape;124;p6"/>
            <p:cNvSpPr/>
            <p:nvPr/>
          </p:nvSpPr>
          <p:spPr>
            <a:xfrm>
              <a:off x="0" y="0"/>
              <a:ext cx="2483476" cy="2493474"/>
            </a:xfrm>
            <a:prstGeom prst="rect">
              <a:avLst/>
            </a:prstGeom>
            <a:noFill/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6"/>
          <p:cNvGrpSpPr/>
          <p:nvPr/>
        </p:nvGrpSpPr>
        <p:grpSpPr>
          <a:xfrm>
            <a:off x="8425913" y="3351144"/>
            <a:ext cx="3210892" cy="866749"/>
            <a:chOff x="0" y="0"/>
            <a:chExt cx="3210890" cy="866747"/>
          </a:xfrm>
        </p:grpSpPr>
        <p:pic>
          <p:nvPicPr>
            <p:cNvPr id="126" name="Google Shape;126;p6" descr="Screenshot 2021-02-24 at 16.41.17.png"/>
            <p:cNvPicPr preferRelativeResize="0"/>
            <p:nvPr/>
          </p:nvPicPr>
          <p:blipFill rotWithShape="1">
            <a:blip r:embed="rId4">
              <a:alphaModFix/>
            </a:blip>
            <a:srcRect r="33132"/>
            <a:stretch/>
          </p:blipFill>
          <p:spPr>
            <a:xfrm>
              <a:off x="35157" y="93358"/>
              <a:ext cx="3155433" cy="6800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7" name="Google Shape;127;p6"/>
            <p:cNvSpPr/>
            <p:nvPr/>
          </p:nvSpPr>
          <p:spPr>
            <a:xfrm>
              <a:off x="0" y="0"/>
              <a:ext cx="3210890" cy="866747"/>
            </a:xfrm>
            <a:prstGeom prst="rect">
              <a:avLst/>
            </a:prstGeom>
            <a:noFill/>
            <a:ln w="508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6"/>
          <p:cNvSpPr/>
          <p:nvPr/>
        </p:nvSpPr>
        <p:spPr>
          <a:xfrm>
            <a:off x="1409007" y="4888924"/>
            <a:ext cx="9373986" cy="1126601"/>
          </a:xfrm>
          <a:prstGeom prst="roundRect">
            <a:avLst>
              <a:gd name="adj" fmla="val 18766"/>
            </a:avLst>
          </a:prstGeom>
          <a:solidFill>
            <a:srgbClr val="E0EFF4"/>
          </a:solidFill>
          <a:ln w="254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There is a lack of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reliability</a:t>
            </a: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and </a:t>
            </a:r>
            <a:r>
              <a:rPr lang="en-US" sz="2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generalisability</a:t>
            </a:r>
            <a:r>
              <a:rPr lang="en-US" sz="2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on current seizure detection methodologies based on wearable devices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60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sz="4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Ambulatory multimodal seizure detection</a:t>
            </a:r>
            <a:endParaRPr/>
          </a:p>
        </p:txBody>
      </p:sp>
      <p:pic>
        <p:nvPicPr>
          <p:cNvPr id="574" name="Google Shape;574;p29" descr="Imag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56447" y="1450115"/>
            <a:ext cx="9279106" cy="46688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29"/>
          <p:cNvSpPr txBox="1">
            <a:spLocks noGrp="1"/>
          </p:cNvSpPr>
          <p:nvPr>
            <p:ph type="sldNum" idx="12"/>
          </p:nvPr>
        </p:nvSpPr>
        <p:spPr>
          <a:xfrm>
            <a:off x="576000" y="6466225"/>
            <a:ext cx="3453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61</a:t>
            </a:fld>
            <a:endParaRPr/>
          </a:p>
        </p:txBody>
      </p:sp>
      <p:sp>
        <p:nvSpPr>
          <p:cNvPr id="573" name="Google Shape;573;p29"/>
          <p:cNvSpPr txBox="1">
            <a:spLocks noGrp="1"/>
          </p:cNvSpPr>
          <p:nvPr>
            <p:ph type="title"/>
          </p:nvPr>
        </p:nvSpPr>
        <p:spPr>
          <a:xfrm>
            <a:off x="2507541" y="2276999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buSzPts val="4000"/>
            </a:pPr>
            <a:r>
              <a:rPr lang="en-US" sz="4400" dirty="0">
                <a:solidFill>
                  <a:srgbClr val="1D8DAF"/>
                </a:solidFill>
                <a:latin typeface="Arial"/>
                <a:cs typeface="Arial"/>
              </a:rPr>
              <a:t>THANK YOU VERY MUCH</a:t>
            </a:r>
            <a:br>
              <a:rPr lang="en-US" sz="4400" dirty="0">
                <a:solidFill>
                  <a:srgbClr val="1D8DAF"/>
                </a:solidFill>
                <a:latin typeface="Arial"/>
                <a:cs typeface="Arial"/>
              </a:rPr>
            </a:br>
            <a:br>
              <a:rPr lang="en-US" sz="4400" dirty="0">
                <a:solidFill>
                  <a:srgbClr val="1D8DAF"/>
                </a:solidFill>
                <a:latin typeface="Arial"/>
                <a:cs typeface="Arial"/>
              </a:rPr>
            </a:br>
            <a:br>
              <a:rPr lang="en-US" sz="4400" dirty="0">
                <a:solidFill>
                  <a:srgbClr val="1D8DAF"/>
                </a:solidFill>
                <a:latin typeface="Arial"/>
                <a:cs typeface="Arial"/>
              </a:rPr>
            </a:br>
            <a:br>
              <a:rPr lang="en-US" sz="4400" dirty="0">
                <a:solidFill>
                  <a:srgbClr val="1D8DAF"/>
                </a:solidFill>
                <a:latin typeface="Arial"/>
                <a:cs typeface="Arial"/>
              </a:rPr>
            </a:br>
            <a:r>
              <a:rPr lang="en-US" sz="4400" dirty="0">
                <a:solidFill>
                  <a:srgbClr val="1D8DAF"/>
                </a:solidFill>
                <a:latin typeface="Arial"/>
                <a:cs typeface="Arial"/>
              </a:rPr>
              <a:t>    QUESTIONS ?????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574716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7</a:t>
            </a:fld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Type of seizures</a:t>
            </a:r>
            <a:endParaRPr dirty="0"/>
          </a:p>
        </p:txBody>
      </p:sp>
      <p:pic>
        <p:nvPicPr>
          <p:cNvPr id="15" name="Google Shape;135;gf62fecc9c2_1_8">
            <a:extLst>
              <a:ext uri="{FF2B5EF4-FFF2-40B4-BE49-F238E27FC236}">
                <a16:creationId xmlns:a16="http://schemas.microsoft.com/office/drawing/2014/main" id="{A97B8C25-516B-4711-86DA-59C13B8BB64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8500" y="1359025"/>
            <a:ext cx="6432449" cy="4475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36;gf62fecc9c2_1_8">
            <a:extLst>
              <a:ext uri="{FF2B5EF4-FFF2-40B4-BE49-F238E27FC236}">
                <a16:creationId xmlns:a16="http://schemas.microsoft.com/office/drawing/2014/main" id="{29F56934-131F-44D5-9843-36E8FE9C0570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50289" y="1511423"/>
            <a:ext cx="5741710" cy="447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33623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8</a:t>
            </a:fld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Type of seizures - absence</a:t>
            </a:r>
            <a:endParaRPr dirty="0"/>
          </a:p>
        </p:txBody>
      </p:sp>
      <p:pic>
        <p:nvPicPr>
          <p:cNvPr id="1026" name="Picture 2" descr="Absence Seizure EEG characteristics and more in comments : r/neurology">
            <a:extLst>
              <a:ext uri="{FF2B5EF4-FFF2-40B4-BE49-F238E27FC236}">
                <a16:creationId xmlns:a16="http://schemas.microsoft.com/office/drawing/2014/main" id="{EA04B1F9-B300-4790-BA69-83D35235E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713" y="1241794"/>
            <a:ext cx="8129587" cy="482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6581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"/>
          <p:cNvSpPr txBox="1">
            <a:spLocks noGrp="1"/>
          </p:cNvSpPr>
          <p:nvPr>
            <p:ph type="sldNum" idx="12"/>
          </p:nvPr>
        </p:nvSpPr>
        <p:spPr>
          <a:xfrm>
            <a:off x="576000" y="6466227"/>
            <a:ext cx="127001" cy="135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>
                <a:solidFill>
                  <a:srgbClr val="FFFFFF"/>
                </a:solidFill>
              </a:rPr>
              <a:t>9</a:t>
            </a:fld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title"/>
          </p:nvPr>
        </p:nvSpPr>
        <p:spPr>
          <a:xfrm>
            <a:off x="576000" y="207036"/>
            <a:ext cx="11041200" cy="1152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Arial"/>
              <a:buNone/>
            </a:pPr>
            <a:r>
              <a:rPr lang="en-US" dirty="0"/>
              <a:t>Type of seizures - focal</a:t>
            </a:r>
            <a:endParaRPr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C0D8FCD-06C9-471F-92DF-025FF086D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8400"/>
            <a:ext cx="6128217" cy="396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88B62B8A-F05D-4E33-A1EA-0356D2896D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783" y="2116794"/>
            <a:ext cx="6128217" cy="3981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832339"/>
      </p:ext>
    </p:extLst>
  </p:cSld>
  <p:clrMapOvr>
    <a:masterClrMapping/>
  </p:clrMapOvr>
</p:sld>
</file>

<file path=ppt/theme/theme1.xml><?xml version="1.0" encoding="utf-8"?>
<a:theme xmlns:a="http://schemas.openxmlformats.org/drawingml/2006/main" name="KU Leuven">
  <a:themeElements>
    <a:clrScheme name="KU Leuven">
      <a:dk1>
        <a:srgbClr val="2F4D5D"/>
      </a:dk1>
      <a:lt1>
        <a:srgbClr val="FFFFFF"/>
      </a:lt1>
      <a:dk2>
        <a:srgbClr val="A7A7A7"/>
      </a:dk2>
      <a:lt2>
        <a:srgbClr val="535353"/>
      </a:lt2>
      <a:accent1>
        <a:srgbClr val="1D8DB0"/>
      </a:accent1>
      <a:accent2>
        <a:srgbClr val="2F4D5D"/>
      </a:accent2>
      <a:accent3>
        <a:srgbClr val="52BDEC"/>
      </a:accent3>
      <a:accent4>
        <a:srgbClr val="466E87"/>
      </a:accent4>
      <a:accent5>
        <a:srgbClr val="E7B037"/>
      </a:accent5>
      <a:accent6>
        <a:srgbClr val="D4D842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U Leuven">
  <a:themeElements>
    <a:clrScheme name="KU Leuven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1D8DB0"/>
      </a:accent1>
      <a:accent2>
        <a:srgbClr val="2F4D5D"/>
      </a:accent2>
      <a:accent3>
        <a:srgbClr val="52BDEC"/>
      </a:accent3>
      <a:accent4>
        <a:srgbClr val="466E87"/>
      </a:accent4>
      <a:accent5>
        <a:srgbClr val="E7B037"/>
      </a:accent5>
      <a:accent6>
        <a:srgbClr val="D4D842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3073</Words>
  <Application>Microsoft Office PowerPoint</Application>
  <PresentationFormat>Widescreen</PresentationFormat>
  <Paragraphs>548</Paragraphs>
  <Slides>61</Slides>
  <Notes>61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7" baseType="lpstr">
      <vt:lpstr>Calibri</vt:lpstr>
      <vt:lpstr>Arial</vt:lpstr>
      <vt:lpstr>Times New Roman</vt:lpstr>
      <vt:lpstr>Helvetica Neue</vt:lpstr>
      <vt:lpstr>rubrik-new</vt:lpstr>
      <vt:lpstr>KU Leuven</vt:lpstr>
      <vt:lpstr>Seizure detection with wearable devices and AI</vt:lpstr>
      <vt:lpstr>Content</vt:lpstr>
      <vt:lpstr>Introduction</vt:lpstr>
      <vt:lpstr>Epilepsy</vt:lpstr>
      <vt:lpstr>Epilepsy</vt:lpstr>
      <vt:lpstr>Seizure detection</vt:lpstr>
      <vt:lpstr>Type of seizures</vt:lpstr>
      <vt:lpstr>Type of seizures - absence</vt:lpstr>
      <vt:lpstr>Type of seizures - focal</vt:lpstr>
      <vt:lpstr>Seizure detection</vt:lpstr>
      <vt:lpstr>Multimodal seizure detection</vt:lpstr>
      <vt:lpstr>Seizure detection - diaries</vt:lpstr>
      <vt:lpstr>Seizure detection metrics</vt:lpstr>
      <vt:lpstr>Byteflies - sensor dot: multimodal wearable</vt:lpstr>
      <vt:lpstr>Wearable data recordings – SeizeIT1</vt:lpstr>
      <vt:lpstr>Wearable data recordings – SeizeIT2</vt:lpstr>
      <vt:lpstr>Feature-based algorithms for different types of seizures</vt:lpstr>
      <vt:lpstr>Absence seizures - EEG based seizure detection </vt:lpstr>
      <vt:lpstr>Absence seizures - EEG based seizure detection </vt:lpstr>
      <vt:lpstr>Absence seizures - EEG based seizure detection </vt:lpstr>
      <vt:lpstr>Absence seizures - EEG based seizure detection </vt:lpstr>
      <vt:lpstr>Focal seizures - EEG based seizure detection </vt:lpstr>
      <vt:lpstr>Focal seizures - ECG based seizure detection </vt:lpstr>
      <vt:lpstr>Focal seizures - EMG based seizure detection</vt:lpstr>
      <vt:lpstr>Focal seizures.  Multimodal seizure detection </vt:lpstr>
      <vt:lpstr>Deep Learning – based seizure detection</vt:lpstr>
      <vt:lpstr>Architectures</vt:lpstr>
      <vt:lpstr>FCN</vt:lpstr>
      <vt:lpstr>1D CNN</vt:lpstr>
      <vt:lpstr>Swallow and Deep CNN</vt:lpstr>
      <vt:lpstr>U-net</vt:lpstr>
      <vt:lpstr>ChronoNet</vt:lpstr>
      <vt:lpstr>SeizeIT1 BHE results</vt:lpstr>
      <vt:lpstr>Neureka challenge</vt:lpstr>
      <vt:lpstr>Neureka challenge</vt:lpstr>
      <vt:lpstr>Multi-view fusion of attention-gated U-nets</vt:lpstr>
      <vt:lpstr>Pre-processing: Multi-channel Matched filtering</vt:lpstr>
      <vt:lpstr>Pre-processing: IClabel</vt:lpstr>
      <vt:lpstr>Main classification: Attention gates</vt:lpstr>
      <vt:lpstr>Late fusion: Recurrent NN (LSTM) </vt:lpstr>
      <vt:lpstr>Post processing</vt:lpstr>
      <vt:lpstr>Results: Validation set</vt:lpstr>
      <vt:lpstr>Results: Neureka Challenge leaderboard</vt:lpstr>
      <vt:lpstr>Trust-scores</vt:lpstr>
      <vt:lpstr>Epilepsy monitoring: Trust scores</vt:lpstr>
      <vt:lpstr>Epilepsy monitoring: Trust scores</vt:lpstr>
      <vt:lpstr>Data quality enhancement</vt:lpstr>
      <vt:lpstr>Reduced data quality: shorter visible seizure segment</vt:lpstr>
      <vt:lpstr>Annotations from full scalp EEG</vt:lpstr>
      <vt:lpstr>Remove inaccurately annotated segments</vt:lpstr>
      <vt:lpstr>Automatic approach</vt:lpstr>
      <vt:lpstr>Visualization of different annotations</vt:lpstr>
      <vt:lpstr>Future research directions</vt:lpstr>
      <vt:lpstr>Transfer learning</vt:lpstr>
      <vt:lpstr>SeizeIT2 BHE results</vt:lpstr>
      <vt:lpstr>SeizeIT1 BHE results - Transfer Learning</vt:lpstr>
      <vt:lpstr>Multimodal seizure detection</vt:lpstr>
      <vt:lpstr>Anomaly detection</vt:lpstr>
      <vt:lpstr>Semi-supervised learning and personalisation</vt:lpstr>
      <vt:lpstr>Ambulatory multimodal seizure detection</vt:lpstr>
      <vt:lpstr>THANK YOU VERY MUCH        QUESTIONS ?????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AI-based decision support for epilepsy monitoring</dc:title>
  <dc:creator>Chatzichristos, Christos [RNDBE NON-J&amp;J]</dc:creator>
  <cp:lastModifiedBy>Chatzichristos, Christos [RNDBE NON-J&amp;J]</cp:lastModifiedBy>
  <cp:revision>7</cp:revision>
  <dcterms:modified xsi:type="dcterms:W3CDTF">2022-03-02T13:08:41Z</dcterms:modified>
</cp:coreProperties>
</file>