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Calibri" panose="020F0502020204030204" pitchFamily="34" charset="0"/>
      <p:regular r:id="rId22"/>
      <p:bold r:id="rId23"/>
      <p:italic r:id="rId24"/>
      <p:boldItalic r:id="rId25"/>
    </p:embeddedFont>
    <p:embeddedFont>
      <p:font typeface="Montserrat" pitchFamily="2" charset="77"/>
      <p:regular r:id="rId26"/>
      <p:bold r:id="rId27"/>
      <p:italic r:id="rId28"/>
      <p:boldItalic r:id="rId29"/>
    </p:embeddedFont>
    <p:embeddedFont>
      <p:font typeface="Roboto Mono" pitchFamily="49"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99"/>
  </p:normalViewPr>
  <p:slideViewPr>
    <p:cSldViewPr snapToGrid="0">
      <p:cViewPr varScale="1">
        <p:scale>
          <a:sx n="137" d="100"/>
          <a:sy n="137" d="100"/>
        </p:scale>
        <p:origin x="920"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a5a89806a4_0_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a5a89806a4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a5a89806a4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a5a89806a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a5a89806a4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a5a89806a4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a5a89806a4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a5a89806a4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a5a89806a4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a5a89806a4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solidFill>
                <a:srgbClr val="202124"/>
              </a:solidFill>
              <a:highlight>
                <a:srgbClr val="FFFFFF"/>
              </a:high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a5a89806a4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a5a89806a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a5a89806a4_0_2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a5a89806a4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a5a89806a4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a5a89806a4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900" dirty="0">
              <a:solidFill>
                <a:srgbClr val="AAAAAA"/>
              </a:solidFill>
              <a:highlight>
                <a:schemeClr val="dk1"/>
              </a:highlight>
              <a:latin typeface="Roboto Mono"/>
              <a:ea typeface="Roboto Mono"/>
              <a:cs typeface="Roboto Mono"/>
              <a:sym typeface="Roboto Mon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a5a89806a4_0_2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a5a89806a4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a5a89806a4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a5a89806a4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a5a89806a4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a5a89806a4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a5a89806a4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a5a89806a4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a5a89806a4_0_2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a5a89806a4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a5a89806a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a5a89806a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a5a89806a4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a5a89806a4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a5a89806a4_0_2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1a5a89806a4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a5a89806a4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a5a89806a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a5a89806a4_0_10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g1a5a89806a4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1200"/>
              </a:spcBef>
              <a:spcAft>
                <a:spcPts val="0"/>
              </a:spcAft>
              <a:buClr>
                <a:schemeClr val="dk1"/>
              </a:buClr>
              <a:buSzPts val="1400"/>
              <a:buChar char="○"/>
              <a:defRPr/>
            </a:lvl2pPr>
            <a:lvl3pPr marL="1371600" lvl="2" indent="-317500" algn="l" rtl="0">
              <a:lnSpc>
                <a:spcPct val="90000"/>
              </a:lnSpc>
              <a:spcBef>
                <a:spcPts val="1200"/>
              </a:spcBef>
              <a:spcAft>
                <a:spcPts val="0"/>
              </a:spcAft>
              <a:buClr>
                <a:schemeClr val="dk1"/>
              </a:buClr>
              <a:buSzPts val="1400"/>
              <a:buChar char="■"/>
              <a:defRPr/>
            </a:lvl3pPr>
            <a:lvl4pPr marL="1828800" lvl="3" indent="-317500" algn="l" rtl="0">
              <a:lnSpc>
                <a:spcPct val="90000"/>
              </a:lnSpc>
              <a:spcBef>
                <a:spcPts val="1200"/>
              </a:spcBef>
              <a:spcAft>
                <a:spcPts val="0"/>
              </a:spcAft>
              <a:buClr>
                <a:schemeClr val="dk1"/>
              </a:buClr>
              <a:buSzPts val="1400"/>
              <a:buChar char="●"/>
              <a:defRPr/>
            </a:lvl4pPr>
            <a:lvl5pPr marL="2286000" lvl="4" indent="-317500" algn="l" rtl="0">
              <a:lnSpc>
                <a:spcPct val="90000"/>
              </a:lnSpc>
              <a:spcBef>
                <a:spcPts val="1200"/>
              </a:spcBef>
              <a:spcAft>
                <a:spcPts val="0"/>
              </a:spcAft>
              <a:buClr>
                <a:schemeClr val="dk1"/>
              </a:buClr>
              <a:buSzPts val="1400"/>
              <a:buChar char="○"/>
              <a:defRPr/>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www.motherjones.com/politics/2019/03/deepfake-gabon-ali-bongo/"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www.bbc.com/news/technology-60780142"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drive.google.com/file/d/1XGrNw7PH8x2jN9UEHaM1OpoZyT5KImyG/view"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www.motherjones.com/politics/2019/03/deepfake-gabon-ali-bongo/" TargetMode="Externa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8" Type="http://schemas.openxmlformats.org/officeDocument/2006/relationships/hyperlink" Target="https://sensity.ai/deepfakes-detection/" TargetMode="External"/><Relationship Id="rId3" Type="http://schemas.openxmlformats.org/officeDocument/2006/relationships/image" Target="../media/image9.png"/><Relationship Id="rId7" Type="http://schemas.openxmlformats.org/officeDocument/2006/relationships/hyperlink" Target="https://www.duckduckgoose.ai/our-solutions"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hyperlink" Target="https://scanner.deepware.ai/" TargetMode="External"/><Relationship Id="rId5" Type="http://schemas.openxmlformats.org/officeDocument/2006/relationships/hyperlink" Target="https://defake.app/" TargetMode="External"/><Relationship Id="rId4" Type="http://schemas.openxmlformats.org/officeDocument/2006/relationships/hyperlink" Target="https://www.intel.com/content/www/us/en/newsroom/news/intel-introduces-real-time-deepfake-detector.html#gs.khr87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exif.regex.info/exif.cgi?utm_campaign=Mee%20met%20media%20%F0%9F%93%B0%20%F0%9F%93%B1%20%F0%9F%92%BB&amp;utm_medium=email&amp;utm_source=Revue%20newsletter"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hyperlink" Target="http://fotoforensics.com/?utm_campaign=Mee%20met%20media%20%F0%9F%93%B0%20%F0%9F%93%B1%20%F0%9F%92%BB&amp;utm_medium=email&amp;utm_source=Revue%20newsletter" TargetMode="External"/><Relationship Id="rId4" Type="http://schemas.openxmlformats.org/officeDocument/2006/relationships/hyperlink" Target="https://www.invid-project.eu/tools-and-services/invid-verification-plugin/?utm_campaign=Mee%20met%20media%20%F0%9F%93%B0%20%F0%9F%93%B1%20%F0%9F%92%BB&amp;utm_medium=email&amp;utm_source=Revue%20newslette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s://deepfakes.virtuality.mit.edu/part2/"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hyperlink" Target="https://ijnet.org/en/story/tackling-deepfakes-journalism" TargetMode="External"/><Relationship Id="rId4" Type="http://schemas.openxmlformats.org/officeDocument/2006/relationships/hyperlink" Target="https://www.svdj.nl/nieuws/vijf-tips-om-de-herkomst-van-fotos-en-videos-te-checke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hyperlink" Target="mailto:h.cools@uva.nl"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8" y="0"/>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6000" cap="small">
                <a:latin typeface="Calibri"/>
                <a:ea typeface="Calibri"/>
                <a:cs typeface="Calibri"/>
                <a:sym typeface="Calibri"/>
              </a:rPr>
              <a:t>Deepfakes in tijden van conflict </a:t>
            </a:r>
            <a:endParaRPr>
              <a:latin typeface="Montserrat"/>
              <a:ea typeface="Montserrat"/>
              <a:cs typeface="Montserrat"/>
              <a:sym typeface="Montserrat"/>
            </a:endParaRPr>
          </a:p>
        </p:txBody>
      </p:sp>
      <p:sp>
        <p:nvSpPr>
          <p:cNvPr id="61" name="Google Shape;61;p14"/>
          <p:cNvSpPr txBox="1">
            <a:spLocks noGrp="1"/>
          </p:cNvSpPr>
          <p:nvPr>
            <p:ph type="subTitle" idx="1"/>
          </p:nvPr>
        </p:nvSpPr>
        <p:spPr>
          <a:xfrm>
            <a:off x="311700" y="2377875"/>
            <a:ext cx="8520600" cy="792600"/>
          </a:xfrm>
          <a:prstGeom prst="rect">
            <a:avLst/>
          </a:prstGeom>
          <a:noFill/>
        </p:spPr>
        <p:txBody>
          <a:bodyPr spcFirstLastPara="1" wrap="square" lIns="91425" tIns="91425" rIns="91425" bIns="91425" anchor="t" anchorCtr="0">
            <a:normAutofit/>
          </a:bodyPr>
          <a:lstStyle/>
          <a:p>
            <a:pPr marL="0" lvl="0" indent="0" algn="ctr" rtl="0">
              <a:spcBef>
                <a:spcPts val="0"/>
              </a:spcBef>
              <a:spcAft>
                <a:spcPts val="0"/>
              </a:spcAft>
              <a:buNone/>
            </a:pPr>
            <a:r>
              <a:rPr lang="en" sz="3100" cap="small">
                <a:solidFill>
                  <a:schemeClr val="dk1"/>
                </a:solidFill>
                <a:latin typeface="Calibri"/>
                <a:ea typeface="Calibri"/>
                <a:cs typeface="Calibri"/>
                <a:sym typeface="Calibri"/>
              </a:rPr>
              <a:t>Uitdagingen voor de journalistiek </a:t>
            </a:r>
            <a:endParaRPr sz="3100">
              <a:solidFill>
                <a:schemeClr val="dk1"/>
              </a:solidFill>
              <a:highlight>
                <a:schemeClr val="dk2"/>
              </a:highlight>
            </a:endParaRPr>
          </a:p>
        </p:txBody>
      </p:sp>
      <p:sp>
        <p:nvSpPr>
          <p:cNvPr id="62" name="Google Shape;62;p14"/>
          <p:cNvSpPr txBox="1"/>
          <p:nvPr/>
        </p:nvSpPr>
        <p:spPr>
          <a:xfrm>
            <a:off x="3195025" y="4544775"/>
            <a:ext cx="30981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dk1"/>
                </a:solidFill>
              </a:rPr>
              <a:t>Dr. Hannes Cools</a:t>
            </a:r>
            <a:endParaRPr>
              <a:solidFill>
                <a:schemeClr val="dk1"/>
              </a:solidFill>
            </a:endParaRPr>
          </a:p>
          <a:p>
            <a:pPr marL="0" lvl="0" indent="0" algn="ctr" rtl="0">
              <a:spcBef>
                <a:spcPts val="0"/>
              </a:spcBef>
              <a:spcAft>
                <a:spcPts val="0"/>
              </a:spcAft>
              <a:buNone/>
            </a:pPr>
            <a:r>
              <a:rPr lang="en">
                <a:solidFill>
                  <a:schemeClr val="dk1"/>
                </a:solidFill>
              </a:rPr>
              <a:t>VAIA Webinar - 13 December </a:t>
            </a:r>
            <a:endParaRPr>
              <a:solidFill>
                <a:schemeClr val="dk1"/>
              </a:solidFill>
            </a:endParaRPr>
          </a:p>
        </p:txBody>
      </p:sp>
      <p:pic>
        <p:nvPicPr>
          <p:cNvPr id="63" name="Google Shape;63;p14"/>
          <p:cNvPicPr preferRelativeResize="0"/>
          <p:nvPr/>
        </p:nvPicPr>
        <p:blipFill rotWithShape="1">
          <a:blip r:embed="rId3">
            <a:alphaModFix amt="36000"/>
          </a:blip>
          <a:srcRect t="50000"/>
          <a:stretch/>
        </p:blipFill>
        <p:spPr>
          <a:xfrm>
            <a:off x="0" y="3170475"/>
            <a:ext cx="9143999" cy="1973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Overzicht</a:t>
            </a:r>
            <a:endParaRPr/>
          </a:p>
        </p:txBody>
      </p:sp>
      <p:sp>
        <p:nvSpPr>
          <p:cNvPr id="69" name="Google Shape;69;p15"/>
          <p:cNvSpPr txBox="1"/>
          <p:nvPr/>
        </p:nvSpPr>
        <p:spPr>
          <a:xfrm>
            <a:off x="405325" y="1369725"/>
            <a:ext cx="8428200" cy="33708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a:solidFill>
                  <a:schemeClr val="accent1"/>
                </a:solidFill>
              </a:rPr>
              <a:t>Wat</a:t>
            </a:r>
            <a:r>
              <a:rPr lang="en" sz="1800">
                <a:solidFill>
                  <a:schemeClr val="dk1"/>
                </a:solidFill>
              </a:rPr>
              <a:t> is een deepfake?</a:t>
            </a:r>
            <a:endParaRPr sz="1800">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a:solidFill>
                  <a:schemeClr val="dk1"/>
                </a:solidFill>
              </a:rPr>
              <a:t>Hoe wordt een deepfake gemaakt?</a:t>
            </a:r>
            <a:endParaRPr sz="1800">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a:solidFill>
                  <a:schemeClr val="accent1"/>
                </a:solidFill>
              </a:rPr>
              <a:t>Relevantie</a:t>
            </a:r>
            <a:r>
              <a:rPr lang="en" sz="1800">
                <a:solidFill>
                  <a:schemeClr val="dk1"/>
                </a:solidFill>
              </a:rPr>
              <a:t> deepfakes voor journalistiek</a:t>
            </a:r>
            <a:endParaRPr sz="1800">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a:solidFill>
                  <a:schemeClr val="dk1"/>
                </a:solidFill>
              </a:rPr>
              <a:t>Voorbeelden</a:t>
            </a:r>
            <a:endParaRPr sz="1800">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a:solidFill>
                  <a:schemeClr val="dk1"/>
                </a:solidFill>
              </a:rPr>
              <a:t>Tools en tips om deepfakes op te sporen</a:t>
            </a:r>
            <a:endParaRPr sz="1800">
              <a:solidFill>
                <a:schemeClr val="dk1"/>
              </a:solidFill>
            </a:endParaRPr>
          </a:p>
          <a:p>
            <a:pPr marL="457200" lvl="0" indent="-342900" algn="l" rtl="0">
              <a:lnSpc>
                <a:spcPct val="150000"/>
              </a:lnSpc>
              <a:spcBef>
                <a:spcPts val="0"/>
              </a:spcBef>
              <a:spcAft>
                <a:spcPts val="0"/>
              </a:spcAft>
              <a:buClr>
                <a:schemeClr val="accent1"/>
              </a:buClr>
              <a:buSzPts val="1800"/>
              <a:buChar char="-"/>
            </a:pPr>
            <a:r>
              <a:rPr lang="en" sz="1800">
                <a:solidFill>
                  <a:schemeClr val="accent1"/>
                </a:solidFill>
              </a:rPr>
              <a:t>Uitdagingen</a:t>
            </a:r>
            <a:endParaRPr sz="1800">
              <a:solidFill>
                <a:schemeClr val="accent1"/>
              </a:solidFill>
            </a:endParaRPr>
          </a:p>
          <a:p>
            <a:pPr marL="457200" lvl="0" indent="-342900" algn="l" rtl="0">
              <a:lnSpc>
                <a:spcPct val="150000"/>
              </a:lnSpc>
              <a:spcBef>
                <a:spcPts val="0"/>
              </a:spcBef>
              <a:spcAft>
                <a:spcPts val="0"/>
              </a:spcAft>
              <a:buClr>
                <a:schemeClr val="accent1"/>
              </a:buClr>
              <a:buSzPts val="1800"/>
              <a:buChar char="-"/>
            </a:pPr>
            <a:r>
              <a:rPr lang="en" sz="1800">
                <a:solidFill>
                  <a:schemeClr val="accent1"/>
                </a:solidFill>
              </a:rPr>
              <a:t>Conclusie</a:t>
            </a:r>
            <a:endParaRPr sz="1800">
              <a:solidFill>
                <a:schemeClr val="accent1"/>
              </a:solidFill>
            </a:endParaRPr>
          </a:p>
          <a:p>
            <a:pPr marL="914400" lvl="0" indent="0" algn="l" rtl="0">
              <a:lnSpc>
                <a:spcPct val="150000"/>
              </a:lnSpc>
              <a:spcBef>
                <a:spcPts val="0"/>
              </a:spcBef>
              <a:spcAft>
                <a:spcPts val="0"/>
              </a:spcAft>
              <a:buNone/>
            </a:pPr>
            <a:endParaRPr sz="1800">
              <a:solidFill>
                <a:srgbClr val="4A4A4A"/>
              </a:solidFill>
              <a:highlight>
                <a:srgbClr val="93C47D"/>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Wat is een deepfake?</a:t>
            </a:r>
            <a:endParaRPr/>
          </a:p>
        </p:txBody>
      </p:sp>
      <p:sp>
        <p:nvSpPr>
          <p:cNvPr id="75" name="Google Shape;75;p16"/>
          <p:cNvSpPr txBox="1"/>
          <p:nvPr/>
        </p:nvSpPr>
        <p:spPr>
          <a:xfrm>
            <a:off x="405325" y="1369725"/>
            <a:ext cx="8428200" cy="25398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a:solidFill>
                  <a:schemeClr val="dk1"/>
                </a:solidFill>
              </a:rPr>
              <a:t>Een combinatie van de woorden </a:t>
            </a:r>
            <a:r>
              <a:rPr lang="en" sz="1800" i="1">
                <a:solidFill>
                  <a:schemeClr val="dk1"/>
                </a:solidFill>
              </a:rPr>
              <a:t>deep learning</a:t>
            </a:r>
            <a:r>
              <a:rPr lang="en" sz="1800">
                <a:solidFill>
                  <a:schemeClr val="dk1"/>
                </a:solidFill>
              </a:rPr>
              <a:t> en </a:t>
            </a:r>
            <a:r>
              <a:rPr lang="en" sz="1800" i="1">
                <a:solidFill>
                  <a:schemeClr val="dk1"/>
                </a:solidFill>
              </a:rPr>
              <a:t>fake</a:t>
            </a:r>
            <a:endParaRPr sz="1800" i="1">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i="1">
                <a:solidFill>
                  <a:schemeClr val="dk1"/>
                </a:solidFill>
              </a:rPr>
              <a:t>Gebruikt kunstmatige intelligentie (AI) om (1) beelden van mensen te simuleren die zaken doen of zeggen die ze nooit hebben gedaan of gezegd, of (2) beelden van mensen simuleren in verzonnen situaties die verschijnen zonder hun toestemming.</a:t>
            </a:r>
            <a:endParaRPr sz="1800" i="1">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i="1">
                <a:solidFill>
                  <a:schemeClr val="dk1"/>
                </a:solidFill>
              </a:rPr>
              <a:t>Input op basis van data als foto’s, video’s, audio…</a:t>
            </a:r>
            <a:endParaRPr sz="1800" i="1">
              <a:solidFill>
                <a:schemeClr val="dk1"/>
              </a:solidFill>
            </a:endParaRPr>
          </a:p>
        </p:txBody>
      </p:sp>
      <p:sp>
        <p:nvSpPr>
          <p:cNvPr id="76" name="Google Shape;76;p16"/>
          <p:cNvSpPr txBox="1"/>
          <p:nvPr/>
        </p:nvSpPr>
        <p:spPr>
          <a:xfrm>
            <a:off x="2429950" y="2257200"/>
            <a:ext cx="6633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Hoe wordt een deepfake gemaakt?</a:t>
            </a:r>
            <a:endParaRPr/>
          </a:p>
        </p:txBody>
      </p:sp>
      <p:pic>
        <p:nvPicPr>
          <p:cNvPr id="82" name="Google Shape;82;p17"/>
          <p:cNvPicPr preferRelativeResize="0"/>
          <p:nvPr/>
        </p:nvPicPr>
        <p:blipFill>
          <a:blip r:embed="rId3">
            <a:alphaModFix amt="83000"/>
          </a:blip>
          <a:stretch>
            <a:fillRect/>
          </a:stretch>
        </p:blipFill>
        <p:spPr>
          <a:xfrm>
            <a:off x="2093525" y="1198075"/>
            <a:ext cx="4956941" cy="3820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Hoe wordt een deepfake gemaakt? (II)</a:t>
            </a:r>
            <a:endParaRPr/>
          </a:p>
          <a:p>
            <a:pPr marL="0" lvl="0" indent="0" algn="l" rtl="0">
              <a:spcBef>
                <a:spcPts val="0"/>
              </a:spcBef>
              <a:spcAft>
                <a:spcPts val="0"/>
              </a:spcAft>
              <a:buNone/>
            </a:pPr>
            <a:endParaRPr/>
          </a:p>
        </p:txBody>
      </p:sp>
      <p:sp>
        <p:nvSpPr>
          <p:cNvPr id="88" name="Google Shape;88;p18"/>
          <p:cNvSpPr txBox="1"/>
          <p:nvPr/>
        </p:nvSpPr>
        <p:spPr>
          <a:xfrm>
            <a:off x="405325" y="1369725"/>
            <a:ext cx="8428200" cy="8772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a:solidFill>
                  <a:schemeClr val="dk1"/>
                </a:solidFill>
              </a:rPr>
              <a:t>‘Face-swap’ video is de meest voorkomende deepfake, de uitkomst is om een ‘doelgezicht’ te vervangen door een ‘brongezicht’ (type 1 uit definitie).</a:t>
            </a:r>
            <a:endParaRPr sz="1800" i="1">
              <a:solidFill>
                <a:schemeClr val="dk1"/>
              </a:solidFill>
            </a:endParaRPr>
          </a:p>
        </p:txBody>
      </p:sp>
      <p:pic>
        <p:nvPicPr>
          <p:cNvPr id="89" name="Google Shape;89;p18"/>
          <p:cNvPicPr preferRelativeResize="0"/>
          <p:nvPr/>
        </p:nvPicPr>
        <p:blipFill>
          <a:blip r:embed="rId3">
            <a:alphaModFix amt="70000"/>
          </a:blip>
          <a:stretch>
            <a:fillRect/>
          </a:stretch>
        </p:blipFill>
        <p:spPr>
          <a:xfrm>
            <a:off x="2271375" y="2405900"/>
            <a:ext cx="4601257" cy="2591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Hoe wordt een deepfake gemaakt? (III)</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95" name="Google Shape;95;p19"/>
          <p:cNvPicPr preferRelativeResize="0"/>
          <p:nvPr/>
        </p:nvPicPr>
        <p:blipFill rotWithShape="1">
          <a:blip r:embed="rId3">
            <a:alphaModFix/>
          </a:blip>
          <a:srcRect t="-30361"/>
          <a:stretch/>
        </p:blipFill>
        <p:spPr>
          <a:xfrm>
            <a:off x="0" y="-1"/>
            <a:ext cx="5143501" cy="5143501"/>
          </a:xfrm>
          <a:prstGeom prst="rect">
            <a:avLst/>
          </a:prstGeom>
          <a:noFill/>
          <a:ln>
            <a:noFill/>
          </a:ln>
        </p:spPr>
      </p:pic>
      <p:pic>
        <p:nvPicPr>
          <p:cNvPr id="96" name="Google Shape;96;p19"/>
          <p:cNvPicPr preferRelativeResize="0"/>
          <p:nvPr/>
        </p:nvPicPr>
        <p:blipFill rotWithShape="1">
          <a:blip r:embed="rId3">
            <a:alphaModFix/>
          </a:blip>
          <a:srcRect t="-30361"/>
          <a:stretch/>
        </p:blipFill>
        <p:spPr>
          <a:xfrm>
            <a:off x="4125550" y="48774"/>
            <a:ext cx="5143501" cy="5143501"/>
          </a:xfrm>
          <a:prstGeom prst="rect">
            <a:avLst/>
          </a:prstGeom>
          <a:noFill/>
          <a:ln>
            <a:noFill/>
          </a:ln>
        </p:spPr>
      </p:pic>
      <p:sp>
        <p:nvSpPr>
          <p:cNvPr id="97" name="Google Shape;97;p19"/>
          <p:cNvSpPr txBox="1"/>
          <p:nvPr/>
        </p:nvSpPr>
        <p:spPr>
          <a:xfrm>
            <a:off x="357900" y="4156675"/>
            <a:ext cx="8428200" cy="461700"/>
          </a:xfrm>
          <a:prstGeom prst="rect">
            <a:avLst/>
          </a:prstGeom>
          <a:noFill/>
          <a:ln>
            <a:noFill/>
          </a:ln>
        </p:spPr>
        <p:txBody>
          <a:bodyPr spcFirstLastPara="1" wrap="square" lIns="91425" tIns="91425" rIns="91425" bIns="91425" anchor="t" anchorCtr="0">
            <a:spAutoFit/>
          </a:bodyPr>
          <a:lstStyle/>
          <a:p>
            <a:pPr marL="457200" lvl="0" indent="0" algn="l" rtl="0">
              <a:lnSpc>
                <a:spcPct val="150000"/>
              </a:lnSpc>
              <a:spcBef>
                <a:spcPts val="0"/>
              </a:spcBef>
              <a:spcAft>
                <a:spcPts val="0"/>
              </a:spcAft>
              <a:buNone/>
            </a:pPr>
            <a:r>
              <a:rPr lang="en" sz="1800">
                <a:highlight>
                  <a:schemeClr val="dk1"/>
                </a:highlight>
              </a:rPr>
              <a:t>Wij zorgen (deels) voor de data!</a:t>
            </a:r>
            <a:endParaRPr sz="1800" i="1">
              <a:highlight>
                <a:schemeClr val="dk1"/>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Waarom ‘synthetische’ media belangrijk zijn voor de journalistiek</a:t>
            </a:r>
            <a:endParaRPr/>
          </a:p>
        </p:txBody>
      </p:sp>
      <p:sp>
        <p:nvSpPr>
          <p:cNvPr id="103" name="Google Shape;103;p20"/>
          <p:cNvSpPr txBox="1"/>
          <p:nvPr/>
        </p:nvSpPr>
        <p:spPr>
          <a:xfrm>
            <a:off x="405325" y="1369725"/>
            <a:ext cx="8428200" cy="21240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i="1">
                <a:solidFill>
                  <a:schemeClr val="dk1"/>
                </a:solidFill>
              </a:rPr>
              <a:t>Vergroot (verspreiding) misinformatie</a:t>
            </a:r>
            <a:endParaRPr sz="1800" i="1">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i="1">
                <a:solidFill>
                  <a:schemeClr val="dk1"/>
                </a:solidFill>
              </a:rPr>
              <a:t>Ondermijnt mogelijk de geloofwaardigheid van journalisten</a:t>
            </a:r>
            <a:endParaRPr sz="1800" i="1">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i="1">
                <a:solidFill>
                  <a:schemeClr val="dk1"/>
                </a:solidFill>
              </a:rPr>
              <a:t>Manipuleert ten onrechte emoties en meningen</a:t>
            </a:r>
            <a:endParaRPr sz="1800" i="1">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i="1">
                <a:solidFill>
                  <a:schemeClr val="dk1"/>
                </a:solidFill>
              </a:rPr>
              <a:t>Deepfakes zijn gemakkelijk te produceren (en soms moeilijk te verifiëren)</a:t>
            </a:r>
            <a:endParaRPr sz="1800" i="1">
              <a:solidFill>
                <a:schemeClr val="dk1"/>
              </a:solidFill>
            </a:endParaRPr>
          </a:p>
          <a:p>
            <a:pPr marL="457200" lvl="0" indent="0" algn="l" rtl="0">
              <a:lnSpc>
                <a:spcPct val="150000"/>
              </a:lnSpc>
              <a:spcBef>
                <a:spcPts val="0"/>
              </a:spcBef>
              <a:spcAft>
                <a:spcPts val="0"/>
              </a:spcAft>
              <a:buNone/>
            </a:pPr>
            <a:endParaRPr sz="1800" i="1">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Aantal deepfakes neemt toe</a:t>
            </a:r>
            <a:endParaRPr/>
          </a:p>
        </p:txBody>
      </p:sp>
      <p:pic>
        <p:nvPicPr>
          <p:cNvPr id="109" name="Google Shape;109;p21"/>
          <p:cNvPicPr preferRelativeResize="0"/>
          <p:nvPr/>
        </p:nvPicPr>
        <p:blipFill>
          <a:blip r:embed="rId3">
            <a:alphaModFix/>
          </a:blip>
          <a:stretch>
            <a:fillRect/>
          </a:stretch>
        </p:blipFill>
        <p:spPr>
          <a:xfrm>
            <a:off x="1440925" y="1322525"/>
            <a:ext cx="6262154" cy="3820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Voorbeelden</a:t>
            </a:r>
            <a:endParaRPr/>
          </a:p>
        </p:txBody>
      </p:sp>
      <p:pic>
        <p:nvPicPr>
          <p:cNvPr id="115" name="Google Shape;115;p22"/>
          <p:cNvPicPr preferRelativeResize="0"/>
          <p:nvPr/>
        </p:nvPicPr>
        <p:blipFill>
          <a:blip r:embed="rId3">
            <a:alphaModFix amt="86000"/>
          </a:blip>
          <a:stretch>
            <a:fillRect/>
          </a:stretch>
        </p:blipFill>
        <p:spPr>
          <a:xfrm>
            <a:off x="1900225" y="1017725"/>
            <a:ext cx="5343549" cy="3588951"/>
          </a:xfrm>
          <a:prstGeom prst="rect">
            <a:avLst/>
          </a:prstGeom>
          <a:noFill/>
          <a:ln>
            <a:noFill/>
          </a:ln>
        </p:spPr>
      </p:pic>
      <p:sp>
        <p:nvSpPr>
          <p:cNvPr id="116" name="Google Shape;116;p22"/>
          <p:cNvSpPr txBox="1"/>
          <p:nvPr/>
        </p:nvSpPr>
        <p:spPr>
          <a:xfrm>
            <a:off x="241850" y="4779300"/>
            <a:ext cx="8349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rgbClr val="AAAAAA"/>
                </a:solidFill>
                <a:latin typeface="Roboto Mono"/>
                <a:ea typeface="Roboto Mono"/>
                <a:cs typeface="Roboto Mono"/>
                <a:sym typeface="Roboto Mono"/>
              </a:rPr>
              <a:t>“The Bizarre and Terrible Case of the ‘Deepfake Video’ that Helped Bring an African Nation to the Brink,</a:t>
            </a:r>
            <a:r>
              <a:rPr lang="en" sz="900" u="sng">
                <a:solidFill>
                  <a:schemeClr val="hlink"/>
                </a:solidFill>
                <a:latin typeface="Roboto Mono"/>
                <a:ea typeface="Roboto Mono"/>
                <a:cs typeface="Roboto Mono"/>
                <a:sym typeface="Roboto Mono"/>
                <a:hlinkClick r:id="rId4"/>
              </a:rPr>
              <a:t>source</a:t>
            </a:r>
            <a:r>
              <a:rPr lang="en" sz="900">
                <a:solidFill>
                  <a:srgbClr val="AAAAAA"/>
                </a:solidFill>
                <a:latin typeface="Roboto Mono"/>
                <a:ea typeface="Roboto Mono"/>
                <a:cs typeface="Roboto Mono"/>
                <a:sym typeface="Roboto Mono"/>
              </a:rPr>
              <a: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Voorbeelden II</a:t>
            </a:r>
            <a:endParaRPr/>
          </a:p>
        </p:txBody>
      </p:sp>
      <p:pic>
        <p:nvPicPr>
          <p:cNvPr id="122" name="Google Shape;122;p23"/>
          <p:cNvPicPr preferRelativeResize="0"/>
          <p:nvPr/>
        </p:nvPicPr>
        <p:blipFill>
          <a:blip r:embed="rId3">
            <a:alphaModFix/>
          </a:blip>
          <a:stretch>
            <a:fillRect/>
          </a:stretch>
        </p:blipFill>
        <p:spPr>
          <a:xfrm>
            <a:off x="1807197" y="1371803"/>
            <a:ext cx="5529600" cy="3096575"/>
          </a:xfrm>
          <a:prstGeom prst="rect">
            <a:avLst/>
          </a:prstGeom>
          <a:noFill/>
          <a:ln>
            <a:noFill/>
          </a:ln>
        </p:spPr>
      </p:pic>
      <p:sp>
        <p:nvSpPr>
          <p:cNvPr id="123" name="Google Shape;123;p23"/>
          <p:cNvSpPr txBox="1"/>
          <p:nvPr/>
        </p:nvSpPr>
        <p:spPr>
          <a:xfrm>
            <a:off x="241850" y="4779300"/>
            <a:ext cx="8349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rgbClr val="AAAAAA"/>
                </a:solidFill>
                <a:latin typeface="Roboto Mono"/>
                <a:ea typeface="Roboto Mono"/>
                <a:cs typeface="Roboto Mono"/>
                <a:sym typeface="Roboto Mono"/>
              </a:rPr>
              <a:t>“Deepfake presidents used in Russian war, </a:t>
            </a:r>
            <a:r>
              <a:rPr lang="en" sz="900" u="sng">
                <a:solidFill>
                  <a:schemeClr val="hlink"/>
                </a:solidFill>
                <a:latin typeface="Roboto Mono"/>
                <a:ea typeface="Roboto Mono"/>
                <a:cs typeface="Roboto Mono"/>
                <a:sym typeface="Roboto Mono"/>
                <a:hlinkClick r:id="rId4"/>
              </a:rPr>
              <a:t>source</a:t>
            </a:r>
            <a:r>
              <a:rPr lang="en" sz="900">
                <a:solidFill>
                  <a:srgbClr val="AAAAAA"/>
                </a:solidFill>
                <a:latin typeface="Roboto Mono"/>
                <a:ea typeface="Roboto Mono"/>
                <a:cs typeface="Roboto Mono"/>
                <a:sym typeface="Roboto Mono"/>
              </a:rPr>
              <a: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Voorbeelden III</a:t>
            </a:r>
            <a:endParaRPr/>
          </a:p>
        </p:txBody>
      </p:sp>
      <p:pic>
        <p:nvPicPr>
          <p:cNvPr id="129" name="Google Shape;129;p24" title="I often wonder how unprepared we are for deepfake technology.mp4">
            <a:hlinkClick r:id="rId3"/>
          </p:cNvPr>
          <p:cNvPicPr preferRelativeResize="0"/>
          <p:nvPr/>
        </p:nvPicPr>
        <p:blipFill>
          <a:blip r:embed="rId4">
            <a:alphaModFix/>
          </a:blip>
          <a:stretch>
            <a:fillRect/>
          </a:stretch>
        </p:blipFill>
        <p:spPr>
          <a:xfrm>
            <a:off x="3538041" y="752825"/>
            <a:ext cx="2293109" cy="4084600"/>
          </a:xfrm>
          <a:prstGeom prst="rect">
            <a:avLst/>
          </a:prstGeom>
          <a:noFill/>
          <a:ln>
            <a:noFill/>
          </a:ln>
        </p:spPr>
      </p:pic>
      <p:sp>
        <p:nvSpPr>
          <p:cNvPr id="130" name="Google Shape;130;p24"/>
          <p:cNvSpPr txBox="1"/>
          <p:nvPr/>
        </p:nvSpPr>
        <p:spPr>
          <a:xfrm>
            <a:off x="241850" y="4779300"/>
            <a:ext cx="8349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rgbClr val="AAAAAA"/>
                </a:solidFill>
                <a:latin typeface="Roboto Mono"/>
                <a:ea typeface="Roboto Mono"/>
                <a:cs typeface="Roboto Mono"/>
                <a:sym typeface="Roboto Mono"/>
              </a:rPr>
              <a:t>“Deep Fake Celebrity Impressions,</a:t>
            </a:r>
            <a:r>
              <a:rPr lang="en" sz="900" u="sng">
                <a:solidFill>
                  <a:schemeClr val="hlink"/>
                </a:solidFill>
                <a:latin typeface="Roboto Mono"/>
                <a:ea typeface="Roboto Mono"/>
                <a:cs typeface="Roboto Mono"/>
                <a:sym typeface="Roboto Mono"/>
                <a:hlinkClick r:id="rId5"/>
              </a:rPr>
              <a:t>source</a:t>
            </a:r>
            <a:r>
              <a:rPr lang="en" sz="900">
                <a:solidFill>
                  <a:srgbClr val="AAAAAA"/>
                </a:solidFill>
                <a:latin typeface="Roboto Mono"/>
                <a:ea typeface="Roboto Mono"/>
                <a:cs typeface="Roboto Mono"/>
                <a:sym typeface="Roboto Mono"/>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Tools om deepfakes op te sporen </a:t>
            </a:r>
            <a:endParaRPr/>
          </a:p>
        </p:txBody>
      </p:sp>
      <p:pic>
        <p:nvPicPr>
          <p:cNvPr id="136" name="Google Shape;136;p25"/>
          <p:cNvPicPr preferRelativeResize="0"/>
          <p:nvPr/>
        </p:nvPicPr>
        <p:blipFill>
          <a:blip r:embed="rId3">
            <a:alphaModFix/>
          </a:blip>
          <a:stretch>
            <a:fillRect/>
          </a:stretch>
        </p:blipFill>
        <p:spPr>
          <a:xfrm>
            <a:off x="5904300" y="1017725"/>
            <a:ext cx="3138110" cy="3820975"/>
          </a:xfrm>
          <a:prstGeom prst="rect">
            <a:avLst/>
          </a:prstGeom>
          <a:noFill/>
          <a:ln>
            <a:noFill/>
          </a:ln>
          <a:effectLst>
            <a:outerShdw blurRad="57150" dist="19050" dir="5400000" algn="bl" rotWithShape="0">
              <a:srgbClr val="FFD966">
                <a:alpha val="50000"/>
              </a:srgbClr>
            </a:outerShdw>
          </a:effectLst>
        </p:spPr>
      </p:pic>
      <p:sp>
        <p:nvSpPr>
          <p:cNvPr id="137" name="Google Shape;137;p25"/>
          <p:cNvSpPr txBox="1"/>
          <p:nvPr/>
        </p:nvSpPr>
        <p:spPr>
          <a:xfrm>
            <a:off x="405325" y="1369725"/>
            <a:ext cx="5499000" cy="37866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i="1">
                <a:solidFill>
                  <a:schemeClr val="dk1"/>
                </a:solidFill>
              </a:rPr>
              <a:t>Data en video forensics:</a:t>
            </a:r>
            <a:endParaRPr sz="1800" i="1">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i="1">
                <a:solidFill>
                  <a:schemeClr val="dk1"/>
                </a:solidFill>
              </a:rPr>
              <a:t>FakeCatcher (</a:t>
            </a:r>
            <a:r>
              <a:rPr lang="en" sz="1800" i="1" u="sng">
                <a:solidFill>
                  <a:schemeClr val="accent5"/>
                </a:solidFill>
                <a:hlinkClick r:id="rId4">
                  <a:extLst>
                    <a:ext uri="{A12FA001-AC4F-418D-AE19-62706E023703}">
                      <ahyp:hlinkClr xmlns:ahyp="http://schemas.microsoft.com/office/drawing/2018/hyperlinkcolor" val="tx"/>
                    </a:ext>
                  </a:extLst>
                </a:hlinkClick>
              </a:rPr>
              <a:t>Intel</a:t>
            </a:r>
            <a:r>
              <a:rPr lang="en" sz="1800" i="1">
                <a:solidFill>
                  <a:schemeClr val="dk1"/>
                </a:solidFill>
              </a:rPr>
              <a:t>)</a:t>
            </a:r>
            <a:endParaRPr sz="1800" i="1">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a:solidFill>
                  <a:schemeClr val="dk1"/>
                </a:solidFill>
              </a:rPr>
              <a:t>DeFake (</a:t>
            </a:r>
            <a:r>
              <a:rPr lang="en" sz="1800" u="sng">
                <a:solidFill>
                  <a:schemeClr val="hlink"/>
                </a:solidFill>
                <a:hlinkClick r:id="rId5"/>
              </a:rPr>
              <a:t>Knight Foundation</a:t>
            </a:r>
            <a:r>
              <a:rPr lang="en" sz="1800">
                <a:solidFill>
                  <a:schemeClr val="dk1"/>
                </a:solidFill>
              </a:rPr>
              <a:t>)</a:t>
            </a:r>
            <a:r>
              <a:rPr lang="en" sz="1800" i="1">
                <a:solidFill>
                  <a:schemeClr val="dk1"/>
                </a:solidFill>
              </a:rPr>
              <a:t> </a:t>
            </a:r>
            <a:endParaRPr sz="1800" i="1">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i="1" u="sng">
                <a:solidFill>
                  <a:schemeClr val="hlink"/>
                </a:solidFill>
                <a:hlinkClick r:id="rId6"/>
              </a:rPr>
              <a:t>Deepware </a:t>
            </a:r>
            <a:endParaRPr sz="1800" i="1">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i="1">
                <a:solidFill>
                  <a:schemeClr val="dk1"/>
                </a:solidFill>
              </a:rPr>
              <a:t>DeepDetector (</a:t>
            </a:r>
            <a:r>
              <a:rPr lang="en" sz="1800" i="1" u="sng">
                <a:solidFill>
                  <a:schemeClr val="hlink"/>
                </a:solidFill>
                <a:hlinkClick r:id="rId7"/>
              </a:rPr>
              <a:t>DuckDuckGoose</a:t>
            </a:r>
            <a:r>
              <a:rPr lang="en" sz="1800" i="1">
                <a:solidFill>
                  <a:schemeClr val="dk1"/>
                </a:solidFill>
              </a:rPr>
              <a:t>)</a:t>
            </a:r>
            <a:endParaRPr sz="1800" i="1">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i="1">
                <a:solidFill>
                  <a:schemeClr val="dk1"/>
                </a:solidFill>
              </a:rPr>
              <a:t>Forensic Deepfake Detection (</a:t>
            </a:r>
            <a:r>
              <a:rPr lang="en" sz="1800" i="1" u="sng">
                <a:solidFill>
                  <a:schemeClr val="hlink"/>
                </a:solidFill>
                <a:hlinkClick r:id="rId8"/>
              </a:rPr>
              <a:t>Sensity</a:t>
            </a:r>
            <a:r>
              <a:rPr lang="en" sz="1800" i="1">
                <a:solidFill>
                  <a:schemeClr val="dk1"/>
                </a:solidFill>
              </a:rPr>
              <a:t>)</a:t>
            </a:r>
            <a:endParaRPr sz="1800" i="1">
              <a:solidFill>
                <a:schemeClr val="dk1"/>
              </a:solidFill>
            </a:endParaRPr>
          </a:p>
          <a:p>
            <a:pPr marL="0" lvl="0" indent="0" algn="l" rtl="0">
              <a:lnSpc>
                <a:spcPct val="150000"/>
              </a:lnSpc>
              <a:spcBef>
                <a:spcPts val="0"/>
              </a:spcBef>
              <a:spcAft>
                <a:spcPts val="0"/>
              </a:spcAft>
              <a:buNone/>
            </a:pPr>
            <a:r>
              <a:rPr lang="en" sz="1800" i="1">
                <a:solidFill>
                  <a:schemeClr val="dk1"/>
                </a:solidFill>
              </a:rPr>
              <a:t>=&gt; Triangulatie!</a:t>
            </a:r>
            <a:endParaRPr sz="1800" i="1">
              <a:solidFill>
                <a:schemeClr val="dk1"/>
              </a:solidFill>
            </a:endParaRPr>
          </a:p>
          <a:p>
            <a:pPr marL="0" lvl="0" indent="0" algn="l" rtl="0">
              <a:lnSpc>
                <a:spcPct val="150000"/>
              </a:lnSpc>
              <a:spcBef>
                <a:spcPts val="0"/>
              </a:spcBef>
              <a:spcAft>
                <a:spcPts val="0"/>
              </a:spcAft>
              <a:buNone/>
            </a:pPr>
            <a:r>
              <a:rPr lang="en" sz="1800" i="1">
                <a:solidFill>
                  <a:schemeClr val="dk1"/>
                </a:solidFill>
              </a:rPr>
              <a:t>=&gt; Tools zijn niet 100% accuraat</a:t>
            </a:r>
            <a:endParaRPr sz="1800" i="1">
              <a:solidFill>
                <a:schemeClr val="dk1"/>
              </a:solidFill>
            </a:endParaRPr>
          </a:p>
          <a:p>
            <a:pPr marL="457200" lvl="0" indent="0" algn="l" rtl="0">
              <a:lnSpc>
                <a:spcPct val="150000"/>
              </a:lnSpc>
              <a:spcBef>
                <a:spcPts val="0"/>
              </a:spcBef>
              <a:spcAft>
                <a:spcPts val="0"/>
              </a:spcAft>
              <a:buNone/>
            </a:pPr>
            <a:endParaRPr sz="1800" i="1">
              <a:solidFill>
                <a:srgbClr val="4A4A4A"/>
              </a:solidFill>
              <a:highlight>
                <a:srgbClr val="93C47D"/>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Drie bijkomende tips om foto’s en video’s te verifiëren</a:t>
            </a:r>
            <a:endParaRPr/>
          </a:p>
        </p:txBody>
      </p:sp>
      <p:sp>
        <p:nvSpPr>
          <p:cNvPr id="143" name="Google Shape;143;p26"/>
          <p:cNvSpPr txBox="1"/>
          <p:nvPr/>
        </p:nvSpPr>
        <p:spPr>
          <a:xfrm>
            <a:off x="405325" y="1369725"/>
            <a:ext cx="7909500" cy="24576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a:solidFill>
                  <a:schemeClr val="dk1"/>
                </a:solidFill>
              </a:rPr>
              <a:t>Gebruik reverse image search 		- 		Google Reverse Image</a:t>
            </a:r>
            <a:endParaRPr sz="1800">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a:solidFill>
                  <a:schemeClr val="dk1"/>
                </a:solidFill>
              </a:rPr>
              <a:t>Check de locatie en het tijdstip 		-		</a:t>
            </a:r>
            <a:r>
              <a:rPr lang="en" sz="1800">
                <a:solidFill>
                  <a:schemeClr val="dk1"/>
                </a:solidFill>
                <a:uFill>
                  <a:noFill/>
                </a:uFill>
                <a:hlinkClick r:id="rId3">
                  <a:extLst>
                    <a:ext uri="{A12FA001-AC4F-418D-AE19-62706E023703}">
                      <ahyp:hlinkClr xmlns:ahyp="http://schemas.microsoft.com/office/drawing/2018/hyperlinkcolor" val="tx"/>
                    </a:ext>
                  </a:extLst>
                </a:hlinkClick>
              </a:rPr>
              <a:t>Jeffrey’s Image Metadata</a:t>
            </a:r>
            <a:endParaRPr/>
          </a:p>
          <a:p>
            <a:pPr marL="4572000" lvl="0" indent="457200" algn="l" rtl="0">
              <a:lnSpc>
                <a:spcPct val="150000"/>
              </a:lnSpc>
              <a:spcBef>
                <a:spcPts val="1300"/>
              </a:spcBef>
              <a:spcAft>
                <a:spcPts val="0"/>
              </a:spcAft>
              <a:buNone/>
            </a:pPr>
            <a:r>
              <a:rPr lang="en" sz="1800">
                <a:solidFill>
                  <a:schemeClr val="dk1"/>
                </a:solidFill>
                <a:uFill>
                  <a:noFill/>
                </a:uFill>
                <a:hlinkClick r:id="rId3">
                  <a:extLst>
                    <a:ext uri="{A12FA001-AC4F-418D-AE19-62706E023703}">
                      <ahyp:hlinkClr xmlns:ahyp="http://schemas.microsoft.com/office/drawing/2018/hyperlinkcolor" val="tx"/>
                    </a:ext>
                  </a:extLst>
                </a:hlinkClick>
              </a:rPr>
              <a:t>Viewe</a:t>
            </a:r>
            <a:r>
              <a:rPr lang="en" sz="1800">
                <a:solidFill>
                  <a:schemeClr val="dk1"/>
                </a:solidFill>
              </a:rPr>
              <a:t>r / </a:t>
            </a:r>
            <a:r>
              <a:rPr lang="en" sz="1800">
                <a:solidFill>
                  <a:schemeClr val="dk1"/>
                </a:solidFill>
                <a:uFill>
                  <a:noFill/>
                </a:uFill>
                <a:hlinkClick r:id="rId4">
                  <a:extLst>
                    <a:ext uri="{A12FA001-AC4F-418D-AE19-62706E023703}">
                      <ahyp:hlinkClr xmlns:ahyp="http://schemas.microsoft.com/office/drawing/2018/hyperlinkcolor" val="tx"/>
                    </a:ext>
                  </a:extLst>
                </a:hlinkClick>
              </a:rPr>
              <a:t>Invid Plugin</a:t>
            </a:r>
            <a:r>
              <a:rPr lang="en" sz="1800">
                <a:solidFill>
                  <a:schemeClr val="dk1"/>
                </a:solidFill>
              </a:rPr>
              <a:t> </a:t>
            </a:r>
            <a:endParaRPr sz="1800">
              <a:solidFill>
                <a:schemeClr val="dk1"/>
              </a:solidFill>
            </a:endParaRPr>
          </a:p>
          <a:p>
            <a:pPr marL="457200" lvl="0" indent="-342900" algn="l" rtl="0">
              <a:lnSpc>
                <a:spcPct val="150000"/>
              </a:lnSpc>
              <a:spcBef>
                <a:spcPts val="1300"/>
              </a:spcBef>
              <a:spcAft>
                <a:spcPts val="0"/>
              </a:spcAft>
              <a:buClr>
                <a:schemeClr val="dk1"/>
              </a:buClr>
              <a:buSzPts val="1800"/>
              <a:buChar char="-"/>
            </a:pPr>
            <a:r>
              <a:rPr lang="en" sz="1800">
                <a:solidFill>
                  <a:schemeClr val="dk1"/>
                </a:solidFill>
              </a:rPr>
              <a:t>Check of er Photoshop gebruikt is  	-	 	</a:t>
            </a:r>
            <a:r>
              <a:rPr lang="en" sz="1800">
                <a:solidFill>
                  <a:schemeClr val="dk1"/>
                </a:solidFill>
                <a:uFill>
                  <a:noFill/>
                </a:uFill>
                <a:hlinkClick r:id="rId5">
                  <a:extLst>
                    <a:ext uri="{A12FA001-AC4F-418D-AE19-62706E023703}">
                      <ahyp:hlinkClr xmlns:ahyp="http://schemas.microsoft.com/office/drawing/2018/hyperlinkcolor" val="tx"/>
                    </a:ext>
                  </a:extLst>
                </a:hlinkClick>
              </a:rPr>
              <a:t>Fotoforensics</a:t>
            </a:r>
            <a:endParaRPr sz="1800">
              <a:solidFill>
                <a:schemeClr val="dk1"/>
              </a:solidFill>
            </a:endParaRPr>
          </a:p>
          <a:p>
            <a:pPr marL="457200" lvl="0" indent="0" algn="l" rtl="0">
              <a:lnSpc>
                <a:spcPct val="150000"/>
              </a:lnSpc>
              <a:spcBef>
                <a:spcPts val="0"/>
              </a:spcBef>
              <a:spcAft>
                <a:spcPts val="0"/>
              </a:spcAft>
              <a:buNone/>
            </a:pPr>
            <a:endParaRPr sz="1800" i="1">
              <a:solidFill>
                <a:schemeClr val="lt1"/>
              </a:solidFill>
              <a:highlight>
                <a:srgbClr val="93C47D"/>
              </a:high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7"/>
          <p:cNvPicPr preferRelativeResize="0"/>
          <p:nvPr/>
        </p:nvPicPr>
        <p:blipFill>
          <a:blip r:embed="rId3">
            <a:alphaModFix/>
          </a:blip>
          <a:stretch>
            <a:fillRect/>
          </a:stretch>
        </p:blipFill>
        <p:spPr>
          <a:xfrm>
            <a:off x="2000250" y="0"/>
            <a:ext cx="5143501" cy="5143501"/>
          </a:xfrm>
          <a:prstGeom prst="rect">
            <a:avLst/>
          </a:prstGeom>
          <a:noFill/>
          <a:ln>
            <a:noFill/>
          </a:ln>
          <a:effectLst>
            <a:outerShdw blurRad="57150" dist="19050" dir="5400000" algn="bl" rotWithShape="0">
              <a:srgbClr val="FFD966">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Uitdagingen voor de journalistiek</a:t>
            </a:r>
            <a:endParaRPr/>
          </a:p>
        </p:txBody>
      </p:sp>
      <p:sp>
        <p:nvSpPr>
          <p:cNvPr id="154" name="Google Shape;154;p28"/>
          <p:cNvSpPr txBox="1"/>
          <p:nvPr/>
        </p:nvSpPr>
        <p:spPr>
          <a:xfrm>
            <a:off x="405325" y="1369725"/>
            <a:ext cx="8266500" cy="29553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i="1">
                <a:solidFill>
                  <a:schemeClr val="dk1"/>
                </a:solidFill>
              </a:rPr>
              <a:t>Onderzoek toont aan dat (Hickerson, 2022):</a:t>
            </a:r>
            <a:endParaRPr sz="1800" i="1">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i="1">
                <a:solidFill>
                  <a:schemeClr val="dk1"/>
                </a:solidFill>
              </a:rPr>
              <a:t> Journalisten te weinig technische kennis hebben</a:t>
            </a:r>
            <a:endParaRPr sz="1800" i="1">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i="1">
                <a:solidFill>
                  <a:schemeClr val="dk1"/>
                </a:solidFill>
              </a:rPr>
              <a:t>Toch willen journalisten over het algemeen een tool die techniciteiten over foto’s en video’s kan blootleggen</a:t>
            </a:r>
            <a:endParaRPr sz="1800" i="1">
              <a:solidFill>
                <a:schemeClr val="dk1"/>
              </a:solidFill>
            </a:endParaRPr>
          </a:p>
          <a:p>
            <a:pPr marL="914400" lvl="1" indent="-342900" algn="l" rtl="0">
              <a:lnSpc>
                <a:spcPct val="150000"/>
              </a:lnSpc>
              <a:spcBef>
                <a:spcPts val="0"/>
              </a:spcBef>
              <a:spcAft>
                <a:spcPts val="0"/>
              </a:spcAft>
              <a:buClr>
                <a:schemeClr val="dk1"/>
              </a:buClr>
              <a:buSzPts val="1800"/>
              <a:buChar char="-"/>
            </a:pPr>
            <a:r>
              <a:rPr lang="en" sz="1800" i="1">
                <a:solidFill>
                  <a:schemeClr val="dk1"/>
                </a:solidFill>
              </a:rPr>
              <a:t>Deepfakes hebben geen al te grote (maatschappelijke) impact, maar technologische ontwikkelingen staan niet stil</a:t>
            </a:r>
            <a:endParaRPr sz="1800" i="1">
              <a:solidFill>
                <a:schemeClr val="dk1"/>
              </a:solidFill>
            </a:endParaRPr>
          </a:p>
          <a:p>
            <a:pPr marL="457200" lvl="0" indent="0" algn="l" rtl="0">
              <a:lnSpc>
                <a:spcPct val="150000"/>
              </a:lnSpc>
              <a:spcBef>
                <a:spcPts val="0"/>
              </a:spcBef>
              <a:spcAft>
                <a:spcPts val="0"/>
              </a:spcAft>
              <a:buNone/>
            </a:pPr>
            <a:endParaRPr sz="1800" i="1">
              <a:solidFill>
                <a:schemeClr val="dk1"/>
              </a:solidFill>
            </a:endParaRPr>
          </a:p>
        </p:txBody>
      </p:sp>
      <p:pic>
        <p:nvPicPr>
          <p:cNvPr id="155" name="Google Shape;155;p28"/>
          <p:cNvPicPr preferRelativeResize="0"/>
          <p:nvPr/>
        </p:nvPicPr>
        <p:blipFill rotWithShape="1">
          <a:blip r:embed="rId3">
            <a:alphaModFix/>
          </a:blip>
          <a:srcRect/>
          <a:stretch/>
        </p:blipFill>
        <p:spPr>
          <a:xfrm>
            <a:off x="6609650" y="3682325"/>
            <a:ext cx="2222650" cy="1208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Going forward</a:t>
            </a:r>
            <a:endParaRPr/>
          </a:p>
          <a:p>
            <a:pPr marL="0" lvl="0" indent="0" algn="l" rtl="0">
              <a:spcBef>
                <a:spcPts val="0"/>
              </a:spcBef>
              <a:spcAft>
                <a:spcPts val="0"/>
              </a:spcAft>
              <a:buNone/>
            </a:pPr>
            <a:endParaRPr/>
          </a:p>
        </p:txBody>
      </p:sp>
      <p:sp>
        <p:nvSpPr>
          <p:cNvPr id="161" name="Google Shape;161;p29"/>
          <p:cNvSpPr txBox="1"/>
          <p:nvPr/>
        </p:nvSpPr>
        <p:spPr>
          <a:xfrm>
            <a:off x="405325" y="1369725"/>
            <a:ext cx="8335500" cy="21240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i="1">
                <a:solidFill>
                  <a:schemeClr val="dk1"/>
                </a:solidFill>
              </a:rPr>
              <a:t>Technische kennis ontwikkelen en tools gebruiken</a:t>
            </a:r>
            <a:endParaRPr sz="1800" i="1">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i="1">
                <a:solidFill>
                  <a:schemeClr val="dk1"/>
                </a:solidFill>
              </a:rPr>
              <a:t>Verwacht niet dat andere (nationale of internationale) nieuwsorganisaties deepfakes als eerste zullen ontdekken</a:t>
            </a:r>
            <a:endParaRPr sz="1800" i="1">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i="1">
                <a:solidFill>
                  <a:schemeClr val="dk1"/>
                </a:solidFill>
              </a:rPr>
              <a:t>Offline en online verificatie vragen andere methodes</a:t>
            </a:r>
            <a:endParaRPr sz="1800" i="1">
              <a:solidFill>
                <a:schemeClr val="dk1"/>
              </a:solidFill>
            </a:endParaRPr>
          </a:p>
          <a:p>
            <a:pPr marL="457200" lvl="0" indent="0" algn="l" rtl="0">
              <a:lnSpc>
                <a:spcPct val="150000"/>
              </a:lnSpc>
              <a:spcBef>
                <a:spcPts val="0"/>
              </a:spcBef>
              <a:spcAft>
                <a:spcPts val="0"/>
              </a:spcAft>
              <a:buNone/>
            </a:pPr>
            <a:endParaRPr sz="1800" i="1">
              <a:solidFill>
                <a:srgbClr val="4A4A4A"/>
              </a:solidFill>
              <a:highlight>
                <a:srgbClr val="93C47D"/>
              </a:highlight>
            </a:endParaRPr>
          </a:p>
        </p:txBody>
      </p:sp>
      <p:pic>
        <p:nvPicPr>
          <p:cNvPr id="162" name="Google Shape;162;p29" descr="Omeda | Discover The Power of Audience Relationship Management"/>
          <p:cNvPicPr preferRelativeResize="0"/>
          <p:nvPr/>
        </p:nvPicPr>
        <p:blipFill rotWithShape="1">
          <a:blip r:embed="rId3">
            <a:alphaModFix/>
          </a:blip>
          <a:srcRect/>
          <a:stretch/>
        </p:blipFill>
        <p:spPr>
          <a:xfrm>
            <a:off x="6868181" y="2795535"/>
            <a:ext cx="2189505" cy="2219301"/>
          </a:xfrm>
          <a:prstGeom prst="rect">
            <a:avLst/>
          </a:prstGeom>
          <a:noFill/>
          <a:ln>
            <a:noFill/>
          </a:ln>
        </p:spPr>
      </p:pic>
      <p:sp>
        <p:nvSpPr>
          <p:cNvPr id="163" name="Google Shape;163;p29"/>
          <p:cNvSpPr/>
          <p:nvPr/>
        </p:nvSpPr>
        <p:spPr>
          <a:xfrm>
            <a:off x="145675" y="3283325"/>
            <a:ext cx="6331200" cy="16359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4" name="Google Shape;164;p29"/>
          <p:cNvPicPr preferRelativeResize="0"/>
          <p:nvPr/>
        </p:nvPicPr>
        <p:blipFill>
          <a:blip r:embed="rId4">
            <a:alphaModFix/>
          </a:blip>
          <a:stretch>
            <a:fillRect/>
          </a:stretch>
        </p:blipFill>
        <p:spPr>
          <a:xfrm>
            <a:off x="152400" y="3646125"/>
            <a:ext cx="2857500" cy="952500"/>
          </a:xfrm>
          <a:prstGeom prst="rect">
            <a:avLst/>
          </a:prstGeom>
          <a:noFill/>
          <a:ln>
            <a:noFill/>
          </a:ln>
        </p:spPr>
      </p:pic>
      <p:pic>
        <p:nvPicPr>
          <p:cNvPr id="165" name="Google Shape;165;p29"/>
          <p:cNvPicPr preferRelativeResize="0"/>
          <p:nvPr/>
        </p:nvPicPr>
        <p:blipFill>
          <a:blip r:embed="rId5">
            <a:alphaModFix/>
          </a:blip>
          <a:stretch>
            <a:fillRect/>
          </a:stretch>
        </p:blipFill>
        <p:spPr>
          <a:xfrm>
            <a:off x="3283325" y="4100000"/>
            <a:ext cx="3072623" cy="819375"/>
          </a:xfrm>
          <a:prstGeom prst="rect">
            <a:avLst/>
          </a:prstGeom>
          <a:noFill/>
          <a:ln>
            <a:noFill/>
          </a:ln>
        </p:spPr>
      </p:pic>
      <p:pic>
        <p:nvPicPr>
          <p:cNvPr id="166" name="Google Shape;166;p29"/>
          <p:cNvPicPr preferRelativeResize="0"/>
          <p:nvPr/>
        </p:nvPicPr>
        <p:blipFill rotWithShape="1">
          <a:blip r:embed="rId6">
            <a:alphaModFix/>
          </a:blip>
          <a:srcRect l="50832" t="52680" r="4277" b="19868"/>
          <a:stretch/>
        </p:blipFill>
        <p:spPr>
          <a:xfrm>
            <a:off x="3770375" y="3346834"/>
            <a:ext cx="2189501" cy="75316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Meer weten?</a:t>
            </a:r>
            <a:endParaRPr/>
          </a:p>
        </p:txBody>
      </p:sp>
      <p:sp>
        <p:nvSpPr>
          <p:cNvPr id="172" name="Google Shape;172;p30"/>
          <p:cNvSpPr txBox="1"/>
          <p:nvPr/>
        </p:nvSpPr>
        <p:spPr>
          <a:xfrm>
            <a:off x="405325" y="1369725"/>
            <a:ext cx="8335500" cy="1708500"/>
          </a:xfrm>
          <a:prstGeom prst="rect">
            <a:avLst/>
          </a:prstGeom>
          <a:noFill/>
          <a:ln>
            <a:noFill/>
          </a:ln>
        </p:spPr>
        <p:txBody>
          <a:bodyPr spcFirstLastPara="1" wrap="square" lIns="91425" tIns="91425" rIns="91425" bIns="91425" anchor="t" anchorCtr="0">
            <a:spAutoFit/>
          </a:bodyPr>
          <a:lstStyle/>
          <a:p>
            <a:pPr marL="457200" lvl="0" indent="-342900" algn="l" rtl="0">
              <a:lnSpc>
                <a:spcPct val="150000"/>
              </a:lnSpc>
              <a:spcBef>
                <a:spcPts val="0"/>
              </a:spcBef>
              <a:spcAft>
                <a:spcPts val="0"/>
              </a:spcAft>
              <a:buClr>
                <a:schemeClr val="dk1"/>
              </a:buClr>
              <a:buSzPts val="1800"/>
              <a:buChar char="-"/>
            </a:pPr>
            <a:r>
              <a:rPr lang="en" sz="1800">
                <a:solidFill>
                  <a:schemeClr val="dk1"/>
                </a:solidFill>
              </a:rPr>
              <a:t>MIT Media </a:t>
            </a:r>
            <a:r>
              <a:rPr lang="en" sz="1800" u="sng">
                <a:solidFill>
                  <a:schemeClr val="hlink"/>
                </a:solidFill>
                <a:hlinkClick r:id="rId3"/>
              </a:rPr>
              <a:t>Literacy cursus</a:t>
            </a:r>
            <a:endParaRPr sz="1800">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u="sng">
                <a:solidFill>
                  <a:schemeClr val="hlink"/>
                </a:solidFill>
                <a:hlinkClick r:id="rId4"/>
              </a:rPr>
              <a:t>Vijf tips</a:t>
            </a:r>
            <a:r>
              <a:rPr lang="en" sz="1800">
                <a:solidFill>
                  <a:schemeClr val="dk1"/>
                </a:solidFill>
              </a:rPr>
              <a:t> om de herkomst van foto’s en video’s te checken</a:t>
            </a:r>
            <a:endParaRPr sz="1800">
              <a:solidFill>
                <a:schemeClr val="dk1"/>
              </a:solidFill>
            </a:endParaRPr>
          </a:p>
          <a:p>
            <a:pPr marL="457200" lvl="0" indent="-342900" algn="l" rtl="0">
              <a:lnSpc>
                <a:spcPct val="150000"/>
              </a:lnSpc>
              <a:spcBef>
                <a:spcPts val="0"/>
              </a:spcBef>
              <a:spcAft>
                <a:spcPts val="0"/>
              </a:spcAft>
              <a:buClr>
                <a:schemeClr val="dk1"/>
              </a:buClr>
              <a:buSzPts val="1800"/>
              <a:buChar char="-"/>
            </a:pPr>
            <a:r>
              <a:rPr lang="en" sz="1800" u="sng">
                <a:solidFill>
                  <a:schemeClr val="hlink"/>
                </a:solidFill>
                <a:hlinkClick r:id="rId5"/>
              </a:rPr>
              <a:t>Deepfakes aanpakken</a:t>
            </a:r>
            <a:r>
              <a:rPr lang="en" sz="1800">
                <a:solidFill>
                  <a:schemeClr val="dk1"/>
                </a:solidFill>
              </a:rPr>
              <a:t>, tips voor journalisten</a:t>
            </a:r>
            <a:endParaRPr sz="1800">
              <a:solidFill>
                <a:schemeClr val="dk1"/>
              </a:solidFill>
            </a:endParaRPr>
          </a:p>
          <a:p>
            <a:pPr marL="457200" lvl="0" indent="0" algn="l" rtl="0">
              <a:lnSpc>
                <a:spcPct val="150000"/>
              </a:lnSpc>
              <a:spcBef>
                <a:spcPts val="0"/>
              </a:spcBef>
              <a:spcAft>
                <a:spcPts val="0"/>
              </a:spcAft>
              <a:buNone/>
            </a:pPr>
            <a:endParaRPr sz="1800" i="1">
              <a:solidFill>
                <a:srgbClr val="4A4A4A"/>
              </a:solidFill>
              <a:highlight>
                <a:srgbClr val="93C47D"/>
              </a:highlight>
            </a:endParaRPr>
          </a:p>
        </p:txBody>
      </p:sp>
      <p:pic>
        <p:nvPicPr>
          <p:cNvPr id="173" name="Google Shape;173;p30"/>
          <p:cNvPicPr preferRelativeResize="0"/>
          <p:nvPr/>
        </p:nvPicPr>
        <p:blipFill>
          <a:blip r:embed="rId6">
            <a:alphaModFix/>
          </a:blip>
          <a:stretch>
            <a:fillRect/>
          </a:stretch>
        </p:blipFill>
        <p:spPr>
          <a:xfrm>
            <a:off x="1978950" y="3230625"/>
            <a:ext cx="5834066" cy="17604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31"/>
          <p:cNvPicPr preferRelativeResize="0"/>
          <p:nvPr/>
        </p:nvPicPr>
        <p:blipFill>
          <a:blip r:embed="rId3">
            <a:alphaModFix amt="98000"/>
          </a:blip>
          <a:stretch>
            <a:fillRect/>
          </a:stretch>
        </p:blipFill>
        <p:spPr>
          <a:xfrm>
            <a:off x="152400" y="842225"/>
            <a:ext cx="8839204" cy="415200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82"/>
        <p:cNvGrpSpPr/>
        <p:nvPr/>
      </p:nvGrpSpPr>
      <p:grpSpPr>
        <a:xfrm>
          <a:off x="0" y="0"/>
          <a:ext cx="0" cy="0"/>
          <a:chOff x="0" y="0"/>
          <a:chExt cx="0" cy="0"/>
        </a:xfrm>
      </p:grpSpPr>
      <p:sp>
        <p:nvSpPr>
          <p:cNvPr id="183" name="Google Shape;183;p3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1200"/>
              </a:spcAft>
              <a:buClr>
                <a:schemeClr val="dk1"/>
              </a:buClr>
              <a:buSzPts val="15000"/>
              <a:buNone/>
            </a:pPr>
            <a:r>
              <a:rPr lang="en" sz="15000">
                <a:solidFill>
                  <a:srgbClr val="FFFFFF"/>
                </a:solidFill>
              </a:rPr>
              <a:t>?</a:t>
            </a:r>
            <a:endParaRPr>
              <a:solidFill>
                <a:srgbClr val="FFFFFF"/>
              </a:solidFill>
            </a:endParaRPr>
          </a:p>
        </p:txBody>
      </p:sp>
      <p:sp>
        <p:nvSpPr>
          <p:cNvPr id="184" name="Google Shape;184;p32"/>
          <p:cNvSpPr txBox="1"/>
          <p:nvPr/>
        </p:nvSpPr>
        <p:spPr>
          <a:xfrm>
            <a:off x="6822374" y="4435434"/>
            <a:ext cx="21642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highlight>
                  <a:srgbClr val="F6B26B"/>
                </a:highlight>
                <a:latin typeface="Calibri"/>
                <a:ea typeface="Calibri"/>
                <a:cs typeface="Calibri"/>
                <a:sym typeface="Calibri"/>
              </a:rPr>
              <a:t>Contact: </a:t>
            </a:r>
            <a:r>
              <a:rPr lang="en" sz="1400" u="sng">
                <a:solidFill>
                  <a:schemeClr val="dk1"/>
                </a:solidFill>
                <a:highlight>
                  <a:srgbClr val="F6B26B"/>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h.cools@uva.nl</a:t>
            </a:r>
            <a:r>
              <a:rPr lang="en" sz="1400">
                <a:solidFill>
                  <a:schemeClr val="dk1"/>
                </a:solidFill>
                <a:highlight>
                  <a:srgbClr val="F6B26B"/>
                </a:highlight>
                <a:latin typeface="Calibri"/>
                <a:ea typeface="Calibri"/>
                <a:cs typeface="Calibri"/>
                <a:sym typeface="Calibri"/>
              </a:rPr>
              <a:t> </a:t>
            </a:r>
            <a:endParaRPr sz="1100">
              <a:solidFill>
                <a:schemeClr val="dk1"/>
              </a:solidFill>
              <a:highlight>
                <a:srgbClr val="F6B26B"/>
              </a:highlight>
            </a:endParaRPr>
          </a:p>
        </p:txBody>
      </p:sp>
      <p:sp>
        <p:nvSpPr>
          <p:cNvPr id="185" name="Google Shape;185;p32"/>
          <p:cNvSpPr txBox="1"/>
          <p:nvPr/>
        </p:nvSpPr>
        <p:spPr>
          <a:xfrm>
            <a:off x="9096499" y="5913912"/>
            <a:ext cx="288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 sz="1800">
                <a:solidFill>
                  <a:srgbClr val="FFFFFF"/>
                </a:solidFill>
                <a:latin typeface="Calibri"/>
                <a:ea typeface="Calibri"/>
                <a:cs typeface="Calibri"/>
                <a:sym typeface="Calibri"/>
              </a:rPr>
              <a:t>Contact: </a:t>
            </a:r>
            <a:r>
              <a:rPr lang="en" sz="1800" u="sng">
                <a:solidFill>
                  <a:srgbClr val="FFFF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h.cools@uva.nl</a:t>
            </a:r>
            <a:r>
              <a:rPr lang="en" sz="1800">
                <a:solidFill>
                  <a:srgbClr val="FFFFFF"/>
                </a:solidFill>
                <a:latin typeface="Calibri"/>
                <a:ea typeface="Calibri"/>
                <a:cs typeface="Calibri"/>
                <a:sym typeface="Calibri"/>
              </a:rPr>
              <a:t> </a:t>
            </a:r>
            <a:endParaRPr>
              <a:solidFill>
                <a:srgbClr val="FFFFFF"/>
              </a:solidFill>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488</Words>
  <Application>Microsoft Macintosh PowerPoint</Application>
  <PresentationFormat>On-screen Show (16:9)</PresentationFormat>
  <Paragraphs>63</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Montserrat</vt:lpstr>
      <vt:lpstr>Roboto Mono</vt:lpstr>
      <vt:lpstr>Calibri</vt:lpstr>
      <vt:lpstr>Simple Dark</vt:lpstr>
      <vt:lpstr>Deepfakes in tijden van conflict </vt:lpstr>
      <vt:lpstr>Overzicht</vt:lpstr>
      <vt:lpstr>Wat is een deepfake?</vt:lpstr>
      <vt:lpstr>Hoe wordt een deepfake gemaakt?</vt:lpstr>
      <vt:lpstr>Hoe wordt een deepfake gemaakt? (II) </vt:lpstr>
      <vt:lpstr>Hoe wordt een deepfake gemaakt? (III)  </vt:lpstr>
      <vt:lpstr>Waarom ‘synthetische’ media belangrijk zijn voor de journalistiek</vt:lpstr>
      <vt:lpstr>Aantal deepfakes neemt toe</vt:lpstr>
      <vt:lpstr>Voorbeelden</vt:lpstr>
      <vt:lpstr>Voorbeelden II</vt:lpstr>
      <vt:lpstr>Voorbeelden III</vt:lpstr>
      <vt:lpstr>Tools om deepfakes op te sporen </vt:lpstr>
      <vt:lpstr>Drie bijkomende tips om foto’s en video’s te verifiëren</vt:lpstr>
      <vt:lpstr>PowerPoint Presentation</vt:lpstr>
      <vt:lpstr>Uitdagingen voor de journalistiek</vt:lpstr>
      <vt:lpstr>Going forward </vt:lpstr>
      <vt:lpstr>Meer weten?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Deepfakes in tijden van conflict </dc:title>
  <cp:lastModifiedBy>Hannes Cools</cp:lastModifiedBy>
  <cp:revision>1</cp:revision>
  <dcterms:modified xsi:type="dcterms:W3CDTF">2022-12-15T10:20:29Z</dcterms:modified>
</cp:coreProperties>
</file>